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9" r:id="rId6"/>
    <p:sldId id="304" r:id="rId7"/>
    <p:sldId id="305" r:id="rId8"/>
    <p:sldId id="308" r:id="rId9"/>
    <p:sldId id="309" r:id="rId10"/>
    <p:sldId id="306" r:id="rId11"/>
    <p:sldId id="307" r:id="rId12"/>
    <p:sldId id="313" r:id="rId13"/>
    <p:sldId id="312" r:id="rId14"/>
    <p:sldId id="310" r:id="rId15"/>
    <p:sldId id="276" r:id="rId16"/>
    <p:sldId id="287" r:id="rId17"/>
  </p:sldIdLst>
  <p:sldSz cx="12192000" cy="6858000"/>
  <p:notesSz cx="6858000" cy="9144000"/>
  <p:defaultTextStyle>
    <a:defPPr rtl="0"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598" autoAdjust="0"/>
  </p:normalViewPr>
  <p:slideViewPr>
    <p:cSldViewPr snapToGrid="0">
      <p:cViewPr varScale="1">
        <p:scale>
          <a:sx n="49" d="100"/>
          <a:sy n="49" d="100"/>
        </p:scale>
        <p:origin x="1997" y="26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5"/>
    </p:cViewPr>
  </p:sorter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/>
              <a:t>Metsamaa</a:t>
            </a:r>
            <a:r>
              <a:rPr lang="et-EE" baseline="0"/>
              <a:t> tehingud 2009-2024	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Leht1!$B$1</c:f>
              <c:strCache>
                <c:ptCount val="1"/>
                <c:pt idx="0">
                  <c:v>Arv  tk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Leht1!$A$2:$A$17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Leht1!$B$2:$B$17</c:f>
              <c:numCache>
                <c:formatCode>General</c:formatCode>
                <c:ptCount val="16"/>
                <c:pt idx="0">
                  <c:v>1439</c:v>
                </c:pt>
                <c:pt idx="1">
                  <c:v>2154</c:v>
                </c:pt>
                <c:pt idx="2">
                  <c:v>2043</c:v>
                </c:pt>
                <c:pt idx="3">
                  <c:v>2161</c:v>
                </c:pt>
                <c:pt idx="4">
                  <c:v>1918</c:v>
                </c:pt>
                <c:pt idx="5">
                  <c:v>2487</c:v>
                </c:pt>
                <c:pt idx="6">
                  <c:v>2016</c:v>
                </c:pt>
                <c:pt idx="7">
                  <c:v>1715</c:v>
                </c:pt>
                <c:pt idx="8">
                  <c:v>1513</c:v>
                </c:pt>
                <c:pt idx="9">
                  <c:v>1526</c:v>
                </c:pt>
                <c:pt idx="10">
                  <c:v>1415</c:v>
                </c:pt>
                <c:pt idx="11">
                  <c:v>1772</c:v>
                </c:pt>
                <c:pt idx="12">
                  <c:v>750</c:v>
                </c:pt>
                <c:pt idx="13">
                  <c:v>769</c:v>
                </c:pt>
                <c:pt idx="14">
                  <c:v>619</c:v>
                </c:pt>
                <c:pt idx="15">
                  <c:v>786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89F-4AE8-ABF1-98C7918B28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2678271"/>
        <c:axId val="4226816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Leht1!$A$1</c15:sqref>
                        </c15:formulaRef>
                      </c:ext>
                    </c:extLst>
                    <c:strCache>
                      <c:ptCount val="1"/>
                      <c:pt idx="0">
                        <c:v>Aasta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Leht1!$A$2:$A$17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2009</c:v>
                      </c:pt>
                      <c:pt idx="1">
                        <c:v>2010</c:v>
                      </c:pt>
                      <c:pt idx="2">
                        <c:v>2011</c:v>
                      </c:pt>
                      <c:pt idx="3">
                        <c:v>2012</c:v>
                      </c:pt>
                      <c:pt idx="4">
                        <c:v>2013</c:v>
                      </c:pt>
                      <c:pt idx="5">
                        <c:v>2014</c:v>
                      </c:pt>
                      <c:pt idx="6">
                        <c:v>2015</c:v>
                      </c:pt>
                      <c:pt idx="7">
                        <c:v>2016</c:v>
                      </c:pt>
                      <c:pt idx="8">
                        <c:v>2017</c:v>
                      </c:pt>
                      <c:pt idx="9">
                        <c:v>2018</c:v>
                      </c:pt>
                      <c:pt idx="10">
                        <c:v>2019</c:v>
                      </c:pt>
                      <c:pt idx="11">
                        <c:v>2020</c:v>
                      </c:pt>
                      <c:pt idx="12">
                        <c:v>2021</c:v>
                      </c:pt>
                      <c:pt idx="13">
                        <c:v>2022</c:v>
                      </c:pt>
                      <c:pt idx="14">
                        <c:v>2023</c:v>
                      </c:pt>
                      <c:pt idx="1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Leht1!$A$2:$A$17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2009</c:v>
                      </c:pt>
                      <c:pt idx="1">
                        <c:v>2010</c:v>
                      </c:pt>
                      <c:pt idx="2">
                        <c:v>2011</c:v>
                      </c:pt>
                      <c:pt idx="3">
                        <c:v>2012</c:v>
                      </c:pt>
                      <c:pt idx="4">
                        <c:v>2013</c:v>
                      </c:pt>
                      <c:pt idx="5">
                        <c:v>2014</c:v>
                      </c:pt>
                      <c:pt idx="6">
                        <c:v>2015</c:v>
                      </c:pt>
                      <c:pt idx="7">
                        <c:v>2016</c:v>
                      </c:pt>
                      <c:pt idx="8">
                        <c:v>2017</c:v>
                      </c:pt>
                      <c:pt idx="9">
                        <c:v>2018</c:v>
                      </c:pt>
                      <c:pt idx="10">
                        <c:v>2019</c:v>
                      </c:pt>
                      <c:pt idx="11">
                        <c:v>2020</c:v>
                      </c:pt>
                      <c:pt idx="12">
                        <c:v>2021</c:v>
                      </c:pt>
                      <c:pt idx="13">
                        <c:v>2022</c:v>
                      </c:pt>
                      <c:pt idx="14">
                        <c:v>2023</c:v>
                      </c:pt>
                      <c:pt idx="15">
                        <c:v>2024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189F-4AE8-ABF1-98C7918B2861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Leht1!$C$1</c15:sqref>
                        </c15:formulaRef>
                      </c:ext>
                    </c:extLst>
                    <c:strCache>
                      <c:ptCount val="1"/>
                      <c:pt idx="0">
                        <c:v>Pindala  ha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Leht1!$A$2:$A$17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2009</c:v>
                      </c:pt>
                      <c:pt idx="1">
                        <c:v>2010</c:v>
                      </c:pt>
                      <c:pt idx="2">
                        <c:v>2011</c:v>
                      </c:pt>
                      <c:pt idx="3">
                        <c:v>2012</c:v>
                      </c:pt>
                      <c:pt idx="4">
                        <c:v>2013</c:v>
                      </c:pt>
                      <c:pt idx="5">
                        <c:v>2014</c:v>
                      </c:pt>
                      <c:pt idx="6">
                        <c:v>2015</c:v>
                      </c:pt>
                      <c:pt idx="7">
                        <c:v>2016</c:v>
                      </c:pt>
                      <c:pt idx="8">
                        <c:v>2017</c:v>
                      </c:pt>
                      <c:pt idx="9">
                        <c:v>2018</c:v>
                      </c:pt>
                      <c:pt idx="10">
                        <c:v>2019</c:v>
                      </c:pt>
                      <c:pt idx="11">
                        <c:v>2020</c:v>
                      </c:pt>
                      <c:pt idx="12">
                        <c:v>2021</c:v>
                      </c:pt>
                      <c:pt idx="13">
                        <c:v>2022</c:v>
                      </c:pt>
                      <c:pt idx="14">
                        <c:v>2023</c:v>
                      </c:pt>
                      <c:pt idx="1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Leht1!$C$2:$C$17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14701</c:v>
                      </c:pt>
                      <c:pt idx="1">
                        <c:v>23094</c:v>
                      </c:pt>
                      <c:pt idx="2">
                        <c:v>22910</c:v>
                      </c:pt>
                      <c:pt idx="3">
                        <c:v>21138</c:v>
                      </c:pt>
                      <c:pt idx="4">
                        <c:v>18094</c:v>
                      </c:pt>
                      <c:pt idx="5">
                        <c:v>23635</c:v>
                      </c:pt>
                      <c:pt idx="6">
                        <c:v>17605</c:v>
                      </c:pt>
                      <c:pt idx="7">
                        <c:v>14887</c:v>
                      </c:pt>
                      <c:pt idx="8">
                        <c:v>12013</c:v>
                      </c:pt>
                      <c:pt idx="9">
                        <c:v>10977</c:v>
                      </c:pt>
                      <c:pt idx="10">
                        <c:v>10961</c:v>
                      </c:pt>
                      <c:pt idx="11">
                        <c:v>13481</c:v>
                      </c:pt>
                      <c:pt idx="12">
                        <c:v>5868</c:v>
                      </c:pt>
                      <c:pt idx="13">
                        <c:v>5640</c:v>
                      </c:pt>
                      <c:pt idx="14">
                        <c:v>4516</c:v>
                      </c:pt>
                      <c:pt idx="15">
                        <c:v>6061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89F-4AE8-ABF1-98C7918B2861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Leht1!$D$1</c15:sqref>
                        </c15:formulaRef>
                      </c:ext>
                    </c:extLst>
                    <c:strCache>
                      <c:ptCount val="1"/>
                      <c:pt idx="0">
                        <c:v>Summa EUR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Leht1!$A$2:$A$17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2009</c:v>
                      </c:pt>
                      <c:pt idx="1">
                        <c:v>2010</c:v>
                      </c:pt>
                      <c:pt idx="2">
                        <c:v>2011</c:v>
                      </c:pt>
                      <c:pt idx="3">
                        <c:v>2012</c:v>
                      </c:pt>
                      <c:pt idx="4">
                        <c:v>2013</c:v>
                      </c:pt>
                      <c:pt idx="5">
                        <c:v>2014</c:v>
                      </c:pt>
                      <c:pt idx="6">
                        <c:v>2015</c:v>
                      </c:pt>
                      <c:pt idx="7">
                        <c:v>2016</c:v>
                      </c:pt>
                      <c:pt idx="8">
                        <c:v>2017</c:v>
                      </c:pt>
                      <c:pt idx="9">
                        <c:v>2018</c:v>
                      </c:pt>
                      <c:pt idx="10">
                        <c:v>2019</c:v>
                      </c:pt>
                      <c:pt idx="11">
                        <c:v>2020</c:v>
                      </c:pt>
                      <c:pt idx="12">
                        <c:v>2021</c:v>
                      </c:pt>
                      <c:pt idx="13">
                        <c:v>2022</c:v>
                      </c:pt>
                      <c:pt idx="14">
                        <c:v>2023</c:v>
                      </c:pt>
                      <c:pt idx="1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Leht1!$D$2:$D$17</c15:sqref>
                        </c15:formulaRef>
                      </c:ext>
                    </c:extLst>
                    <c:numCache>
                      <c:formatCode>0</c:formatCode>
                      <c:ptCount val="16"/>
                      <c:pt idx="0">
                        <c:v>16817204.504492991</c:v>
                      </c:pt>
                      <c:pt idx="1">
                        <c:v>33340812.444876205</c:v>
                      </c:pt>
                      <c:pt idx="2" formatCode="General">
                        <c:v>42896143</c:v>
                      </c:pt>
                      <c:pt idx="3" formatCode="General">
                        <c:v>42364621</c:v>
                      </c:pt>
                      <c:pt idx="4" formatCode="General">
                        <c:v>46921815</c:v>
                      </c:pt>
                      <c:pt idx="5" formatCode="General">
                        <c:v>64009170</c:v>
                      </c:pt>
                      <c:pt idx="6" formatCode="General">
                        <c:v>44461993</c:v>
                      </c:pt>
                      <c:pt idx="7" formatCode="General">
                        <c:v>39857799</c:v>
                      </c:pt>
                      <c:pt idx="8" formatCode="General">
                        <c:v>41445061</c:v>
                      </c:pt>
                      <c:pt idx="9" formatCode="General">
                        <c:v>51026234</c:v>
                      </c:pt>
                      <c:pt idx="10" formatCode="General">
                        <c:v>49374867</c:v>
                      </c:pt>
                      <c:pt idx="11" formatCode="General">
                        <c:v>63110468</c:v>
                      </c:pt>
                      <c:pt idx="12" formatCode="General">
                        <c:v>36663892</c:v>
                      </c:pt>
                      <c:pt idx="13" formatCode="General">
                        <c:v>50564030</c:v>
                      </c:pt>
                      <c:pt idx="14" formatCode="General">
                        <c:v>38985613</c:v>
                      </c:pt>
                      <c:pt idx="15" formatCode="General">
                        <c:v>43649463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89F-4AE8-ABF1-98C7918B2861}"/>
                  </c:ext>
                </c:extLst>
              </c15:ser>
            </c15:filteredLineSeries>
          </c:ext>
        </c:extLst>
      </c:lineChart>
      <c:lineChart>
        <c:grouping val="standard"/>
        <c:varyColors val="0"/>
        <c:ser>
          <c:idx val="4"/>
          <c:order val="4"/>
          <c:tx>
            <c:strRef>
              <c:f>Leht1!$E$1</c:f>
              <c:strCache>
                <c:ptCount val="1"/>
                <c:pt idx="0">
                  <c:v>Keskmine EUR/ha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Leht1!$A$2:$A$17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Leht1!$E$2:$E$17</c:f>
              <c:numCache>
                <c:formatCode>0</c:formatCode>
                <c:ptCount val="16"/>
                <c:pt idx="0">
                  <c:v>1183.9632891490803</c:v>
                </c:pt>
                <c:pt idx="1">
                  <c:v>1530.1726892743472</c:v>
                </c:pt>
                <c:pt idx="2" formatCode="General">
                  <c:v>1897</c:v>
                </c:pt>
                <c:pt idx="3" formatCode="General">
                  <c:v>2130</c:v>
                </c:pt>
                <c:pt idx="4" formatCode="General">
                  <c:v>2676</c:v>
                </c:pt>
                <c:pt idx="5" formatCode="General">
                  <c:v>2875</c:v>
                </c:pt>
                <c:pt idx="6" formatCode="General">
                  <c:v>2778</c:v>
                </c:pt>
                <c:pt idx="7" formatCode="General">
                  <c:v>2894</c:v>
                </c:pt>
                <c:pt idx="8" formatCode="General">
                  <c:v>3618</c:v>
                </c:pt>
                <c:pt idx="9" formatCode="General">
                  <c:v>4779</c:v>
                </c:pt>
                <c:pt idx="10" formatCode="General">
                  <c:v>4711</c:v>
                </c:pt>
                <c:pt idx="11" formatCode="General">
                  <c:v>4843</c:v>
                </c:pt>
                <c:pt idx="12" formatCode="General">
                  <c:v>6445</c:v>
                </c:pt>
                <c:pt idx="13">
                  <c:v>8695</c:v>
                </c:pt>
                <c:pt idx="14" formatCode="General">
                  <c:v>8834</c:v>
                </c:pt>
                <c:pt idx="15" formatCode="General">
                  <c:v>7717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89F-4AE8-ABF1-98C7918B2861}"/>
            </c:ext>
          </c:extLst>
        </c:ser>
        <c:ser>
          <c:idx val="5"/>
          <c:order val="5"/>
          <c:tx>
            <c:strRef>
              <c:f>Leht1!$F$1</c:f>
              <c:strCache>
                <c:ptCount val="1"/>
                <c:pt idx="0">
                  <c:v>Mediaan EUR/ha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Leht1!$A$2:$A$17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Leht1!$F$2:$F$17</c:f>
              <c:numCache>
                <c:formatCode>0</c:formatCode>
                <c:ptCount val="16"/>
                <c:pt idx="0">
                  <c:v>711.20882492043006</c:v>
                </c:pt>
                <c:pt idx="1">
                  <c:v>1065.854562652589</c:v>
                </c:pt>
                <c:pt idx="2" formatCode="General">
                  <c:v>1551</c:v>
                </c:pt>
                <c:pt idx="3" formatCode="General">
                  <c:v>1740</c:v>
                </c:pt>
                <c:pt idx="4" formatCode="General">
                  <c:v>2146</c:v>
                </c:pt>
                <c:pt idx="5" formatCode="General">
                  <c:v>2237</c:v>
                </c:pt>
                <c:pt idx="6" formatCode="General">
                  <c:v>2216</c:v>
                </c:pt>
                <c:pt idx="7" formatCode="General">
                  <c:v>2313</c:v>
                </c:pt>
                <c:pt idx="8" formatCode="General">
                  <c:v>3000</c:v>
                </c:pt>
                <c:pt idx="9" formatCode="General">
                  <c:v>4109</c:v>
                </c:pt>
                <c:pt idx="10" formatCode="General">
                  <c:v>3946</c:v>
                </c:pt>
                <c:pt idx="11" formatCode="General">
                  <c:v>4163</c:v>
                </c:pt>
                <c:pt idx="12" formatCode="General">
                  <c:v>5573</c:v>
                </c:pt>
                <c:pt idx="13" formatCode="General">
                  <c:v>7323</c:v>
                </c:pt>
                <c:pt idx="14" formatCode="General">
                  <c:v>7358</c:v>
                </c:pt>
                <c:pt idx="15" formatCode="General">
                  <c:v>6647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89F-4AE8-ABF1-98C7918B28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5168815"/>
        <c:axId val="425170255"/>
      </c:lineChart>
      <c:catAx>
        <c:axId val="422678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681631"/>
        <c:crosses val="autoZero"/>
        <c:auto val="1"/>
        <c:lblAlgn val="ctr"/>
        <c:lblOffset val="100"/>
        <c:noMultiLvlLbl val="0"/>
      </c:catAx>
      <c:valAx>
        <c:axId val="422681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678271"/>
        <c:crosses val="autoZero"/>
        <c:crossBetween val="between"/>
      </c:valAx>
      <c:valAx>
        <c:axId val="425170255"/>
        <c:scaling>
          <c:orientation val="minMax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168815"/>
        <c:crosses val="max"/>
        <c:crossBetween val="between"/>
      </c:valAx>
      <c:catAx>
        <c:axId val="42516881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2517025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8E7403-EB4A-4177-AFCE-6A9D7B160C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C49177-C030-4043-9380-EA6E4C94A1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63C334-78CA-4E1A-9D54-3E3430963041}" type="datetime1">
              <a:rPr lang="en-GB" smtClean="0"/>
              <a:t>26/11/2025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C83CE-EC9B-40C4-BD7A-48797AE5B1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9A75D-9B4E-4704-98C7-2A42472F11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4CC6D6D-E986-427F-AD9C-4E9408DDBE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7748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8705E-AAE8-4335-B5A5-B8C4E9E55DA7}" type="datetime1">
              <a:rPr lang="en-GB" smtClean="0"/>
              <a:pPr/>
              <a:t>26/11/2025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15A580F-E35D-42E1-AF82-E41CC201EA91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536806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15A580F-E35D-42E1-AF82-E41CC201EA9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100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728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888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557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6DE41-102D-34F6-DF3E-48BCFE580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C0D936-66E5-8EB1-8356-F53F25F9CE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C6EAED-5B3D-2C2F-FB38-30464E38C0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7CBA9-4267-7AD7-96C7-108F7018B7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288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601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213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7769C21-FF48-4BAC-88E9-1290DC654EB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655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sla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439D4E6-49E3-4273-9EDF-AD58558B9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08651"/>
            <a:ext cx="3620882" cy="3640345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t-EE" sz="4000" noProof="0">
                <a:solidFill>
                  <a:schemeClr val="bg1"/>
                </a:solidFill>
              </a:rPr>
              <a:t>Klõpsake juhteksemplari pealkirja laadi redigeerimiseks</a:t>
            </a:r>
            <a:endParaRPr lang="en-GB" sz="4000" noProof="0">
              <a:solidFill>
                <a:schemeClr val="bg1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9D8936-4795-43B2-9C32-4BE93A6721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34" y="5220450"/>
            <a:ext cx="3380437" cy="57074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sz="1800" noProof="0">
                <a:solidFill>
                  <a:schemeClr val="bg1"/>
                </a:solidFill>
              </a:rPr>
              <a:t>Insert subtitle here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6C8B8511-EE4E-4935-ABB8-E8C2FCB1C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76158" y="0"/>
            <a:ext cx="7315841" cy="6858000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39FAB6-0B6C-402C-A107-EFFF82281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DBE487E6-4032-4195-9823-685A39371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C71E06DF-BA1B-43E6-A74C-85231D2EC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2/11/20XX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0BD36B16-3F07-4955-8D4D-BC0FD17C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30AF5A0-43BB-4336-8627-9123B9144D80}" type="slidenum">
              <a:rPr lang="en-GB" noProof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‹#›</a:t>
            </a:fld>
            <a:endParaRPr lang="en-GB" noProof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2735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>
            <a:extLst>
              <a:ext uri="{FF2B5EF4-FFF2-40B4-BE49-F238E27FC236}">
                <a16:creationId xmlns:a16="http://schemas.microsoft.com/office/drawing/2014/main" id="{4246B94A-8C64-4FBA-B409-1F9487E19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t-EE" noProof="0"/>
              <a:t>Klõpsake juhteksemplari pealkirja laadi redigeerimiseks</a:t>
            </a:r>
            <a:endParaRPr lang="en-GB" noProof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6F075D-9008-4BD3-A772-7AF7AD667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185B95-5C0F-400E-B7DF-8FF843290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2003375"/>
            <a:ext cx="5094288" cy="526767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n-GB" noProof="0"/>
              <a:t>Insert subtitle here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C725AFD-5A48-451D-B91D-9E63953F8E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0099" y="2551176"/>
            <a:ext cx="5094673" cy="327355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en-GB" noProof="0"/>
              <a:t>Insert text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ACDC650-288E-4CF5-8546-9F2D5CEC88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7611" y="2003375"/>
            <a:ext cx="5094288" cy="526767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n-GB" noProof="0"/>
              <a:t>Insert subtitle here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956E1F7E-0B80-40DB-8F21-F06D9DD562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97226" y="2551176"/>
            <a:ext cx="5094673" cy="327355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en-GB" noProof="0"/>
              <a:t>Insert text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1B92C0-6B36-412A-9A49-16AB59FF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B4EFB36A-E4FD-4966-A091-9BDAF2991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9B52EA1F-D8D0-4F42-B00A-F0E943F82E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en-GB" noProof="0"/>
              <a:t>2/11/20XX</a:t>
            </a:r>
          </a:p>
        </p:txBody>
      </p: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498A6230-35B8-4147-9494-90708BFC3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193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C332FB-CD3F-4398-958A-CBE45129A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9">
            <a:extLst>
              <a:ext uri="{FF2B5EF4-FFF2-40B4-BE49-F238E27FC236}">
                <a16:creationId xmlns:a16="http://schemas.microsoft.com/office/drawing/2014/main" id="{E566CA14-5018-43EE-BB8F-E12209B2C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t-EE" noProof="0"/>
              <a:t>Klõpsake juhteksemplari pealkirja laadi redigeerimiseks</a:t>
            </a:r>
            <a:endParaRPr lang="en-GB" noProof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A76201F-C7C2-400C-BE9B-F185A832C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099" y="2005870"/>
            <a:ext cx="3390161" cy="526756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n-GB" noProof="0"/>
              <a:t>Insert subtitle here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A742F7E8-0787-4D2C-B53F-B62C309ED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0099" y="2552345"/>
            <a:ext cx="3390161" cy="327281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en-GB" noProof="0"/>
              <a:t>Insert text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178B9A-B987-49A0-B73F-70B855C424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0919" y="2005870"/>
            <a:ext cx="3390161" cy="526756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n-GB" noProof="0"/>
              <a:t>Insert subtitle here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07D5990-6E05-4ECC-B930-EA5CF0774CF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00919" y="2552345"/>
            <a:ext cx="3390161" cy="327281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en-GB" noProof="0"/>
              <a:t>Insert text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6A58550-98E5-4548-82F6-EE971733A7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1739" y="2005870"/>
            <a:ext cx="3390161" cy="526756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n-GB" noProof="0"/>
              <a:t>Insert subtitle here</a:t>
            </a: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6B90AFA0-EDA3-4F21-A480-F56AA1D0BEB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01739" y="2552345"/>
            <a:ext cx="3390161" cy="327281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en-GB" noProof="0"/>
              <a:t>Insert text 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46E7C8-F905-4B13-8FD6-185A04184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A0E3EE3A-87F3-4F60-90D8-938E4BBC2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F1449B0C-8214-4186-9666-E63CCA090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en-GB" noProof="0"/>
              <a:t>2/11/20XX</a:t>
            </a:r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F5DDBFC0-CC80-4B03-B5F5-3C57166DC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86452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01BF5DB-2BF3-4196-B1CF-82B7CDCC0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987523" y="729692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2">
            <a:extLst>
              <a:ext uri="{FF2B5EF4-FFF2-40B4-BE49-F238E27FC236}">
                <a16:creationId xmlns:a16="http://schemas.microsoft.com/office/drawing/2014/main" id="{168DC13D-FFC6-4CC5-B9F8-B3B09610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511" y="909639"/>
            <a:ext cx="3703856" cy="129063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rtl="0"/>
            <a:r>
              <a:rPr lang="et-EE" noProof="0"/>
              <a:t>Klõpsake juhteksemplari pealkirja laadi redigeerimiseks</a:t>
            </a:r>
            <a:endParaRPr lang="en-GB" noProof="0"/>
          </a:p>
        </p:txBody>
      </p:sp>
      <p:sp>
        <p:nvSpPr>
          <p:cNvPr id="51" name="Picture Placeholder 37">
            <a:extLst>
              <a:ext uri="{FF2B5EF4-FFF2-40B4-BE49-F238E27FC236}">
                <a16:creationId xmlns:a16="http://schemas.microsoft.com/office/drawing/2014/main" id="{F1AD5C34-DDA9-421B-A3C2-4D014B3D3F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5383" y="723900"/>
            <a:ext cx="3179762" cy="2160588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sp>
        <p:nvSpPr>
          <p:cNvPr id="53" name="Picture Placeholder 43">
            <a:extLst>
              <a:ext uri="{FF2B5EF4-FFF2-40B4-BE49-F238E27FC236}">
                <a16:creationId xmlns:a16="http://schemas.microsoft.com/office/drawing/2014/main" id="{11508423-C6F4-4605-9E6D-1ED73334D0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5383" y="3048000"/>
            <a:ext cx="3178175" cy="30861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1692DD91-8169-4A90-9D17-8A60286225F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40188" y="723900"/>
            <a:ext cx="3371850" cy="3159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sp>
        <p:nvSpPr>
          <p:cNvPr id="54" name="Picture Placeholder 45">
            <a:extLst>
              <a:ext uri="{FF2B5EF4-FFF2-40B4-BE49-F238E27FC236}">
                <a16:creationId xmlns:a16="http://schemas.microsoft.com/office/drawing/2014/main" id="{30A5BEAE-CA80-4FFD-8DD4-5B7413AF51D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39608" y="4038600"/>
            <a:ext cx="3371659" cy="20955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sp>
        <p:nvSpPr>
          <p:cNvPr id="29" name="Content Placeholder 14">
            <a:extLst>
              <a:ext uri="{FF2B5EF4-FFF2-40B4-BE49-F238E27FC236}">
                <a16:creationId xmlns:a16="http://schemas.microsoft.com/office/drawing/2014/main" id="{4B2044C0-1C45-402D-BC20-0EB82BDB4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7510" y="2380221"/>
            <a:ext cx="3703856" cy="386640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 rtl="0"/>
            <a:r>
              <a:rPr lang="et-EE" noProof="0"/>
              <a:t>Klõpsake juhteksemplari tekstilaadide redigeerimiseks</a:t>
            </a:r>
          </a:p>
        </p:txBody>
      </p:sp>
      <p:sp>
        <p:nvSpPr>
          <p:cNvPr id="34" name="Footer Placeholder 7">
            <a:extLst>
              <a:ext uri="{FF2B5EF4-FFF2-40B4-BE49-F238E27FC236}">
                <a16:creationId xmlns:a16="http://schemas.microsoft.com/office/drawing/2014/main" id="{30EE29E3-4F8E-469E-9B99-E29176094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35" name="Date Placeholder 6">
            <a:extLst>
              <a:ext uri="{FF2B5EF4-FFF2-40B4-BE49-F238E27FC236}">
                <a16:creationId xmlns:a16="http://schemas.microsoft.com/office/drawing/2014/main" id="{58513823-D81E-4B8B-85E6-EB11EA54D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en-GB" noProof="0"/>
              <a:t>2/11/20XX</a:t>
            </a:r>
          </a:p>
        </p:txBody>
      </p:sp>
      <p:sp>
        <p:nvSpPr>
          <p:cNvPr id="36" name="Slide Number Placeholder 8">
            <a:extLst>
              <a:ext uri="{FF2B5EF4-FFF2-40B4-BE49-F238E27FC236}">
                <a16:creationId xmlns:a16="http://schemas.microsoft.com/office/drawing/2014/main" id="{9D43A613-4A7D-4C9F-B407-154A1FB8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DE330D17-32E5-404A-9262-6A998ABC0878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22706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A2404A1-BF4E-4858-BD1C-1BEFE71B63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4296094"/>
            <a:ext cx="10782299" cy="1100621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0053544-3012-4C81-98D6-E2665A3A3F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5533242"/>
            <a:ext cx="9972675" cy="543505"/>
          </a:xfrm>
          <a:prstGeom prst="rect">
            <a:avLst/>
          </a:prstGeom>
        </p:spPr>
        <p:txBody>
          <a:bodyPr rtlCol="0" anchor="t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add subtitle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C177CBDB-952D-484B-B43B-F988558931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100" y="727075"/>
            <a:ext cx="5176838" cy="3071813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D789E88D-76E7-4745-B062-102E233A67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6800" y="727075"/>
            <a:ext cx="5245100" cy="30702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3A5CE3-0C01-4DBF-926A-2F9BFD043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4144434"/>
            <a:ext cx="106299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083D82F8-F43B-4D01-891B-F77BC6F6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B8CBC856-A31F-40C2-B7EA-91B860D3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2/11/20XX</a:t>
            </a:r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966FFB51-C55B-469E-B3C6-1A6369920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A53D7EE4-1EDB-42FD-B6B7-A82C9F31F0F4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70977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695A76E-1EF3-4F47-9E87-6FCAB7D5D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rtl="0"/>
            <a:r>
              <a:rPr lang="et-EE" sz="4000" noProof="0"/>
              <a:t>Klõpsake juhteksemplari pealkirja laadi redigeerimiseks</a:t>
            </a:r>
            <a:endParaRPr lang="en-GB" sz="4000" noProof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EAD023B5-9ABC-4D4A-A1AD-D4D83D6621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"/>
            <a:ext cx="4876799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AFB647-646C-4130-9EF5-C19C686B1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715000" y="738013"/>
            <a:ext cx="5676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09D5546-AD01-4B29-B174-EDA710510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943" y="2133600"/>
            <a:ext cx="6005933" cy="377446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 rtl="0"/>
            <a:r>
              <a:rPr lang="et-EE" noProof="0"/>
              <a:t>Klõpsake juhteksemplari tekstilaadide redigeerimiseks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0A0972-FD9A-4E9D-A0A3-BD0AF8C7B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715000" y="6134100"/>
            <a:ext cx="5676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3B2F557-7BE5-4154-A82F-928EE54A5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E54A7E3-1026-464C-BB67-2D7F71406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2/11/20XX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1723F54-B646-4D12-AEA1-08269C25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30AF5A0-43BB-4336-8627-9123B9144D80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3464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>
            <a:extLst>
              <a:ext uri="{FF2B5EF4-FFF2-40B4-BE49-F238E27FC236}">
                <a16:creationId xmlns:a16="http://schemas.microsoft.com/office/drawing/2014/main" id="{C8837BA0-445B-4D04-ADA9-C65084B1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904730"/>
            <a:ext cx="4152900" cy="165259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rtl="0"/>
            <a:r>
              <a:rPr lang="et-EE" noProof="0"/>
              <a:t>Klõpsake juhteksemplari pealkirja laadi redigeerimiseks</a:t>
            </a:r>
            <a:endParaRPr lang="en-GB" noProof="0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0CFA4CCF-323F-4998-B6BF-56207329C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975" y="952368"/>
            <a:ext cx="6257926" cy="17738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 rtl="0"/>
            <a:r>
              <a:rPr lang="et-EE" noProof="0"/>
              <a:t>Klõpsake juhteksemplari tekstilaadide redigeerimiseks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FFF70A-3EED-4002-B2F8-FB8301C80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DD78C1EE-0224-4362-B796-4CC7B06992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099" y="3048000"/>
            <a:ext cx="5133990" cy="2737531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2C1748F4-2D05-4407-8CB0-D854F9602D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9621" y="3048000"/>
            <a:ext cx="5182278" cy="2737531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59837BA4-E3C3-4F0D-A113-75128BC03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5DA65157-50C9-4A85-912D-6DC9A606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2/11/20XX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9DE415B0-F0C3-4971-8C76-0D54D640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3D7EE4-1EDB-42FD-B6B7-A82C9F31F0F4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5120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0">
            <a:extLst>
              <a:ext uri="{FF2B5EF4-FFF2-40B4-BE49-F238E27FC236}">
                <a16:creationId xmlns:a16="http://schemas.microsoft.com/office/drawing/2014/main" id="{6DC3399C-8B0E-4D7D-A955-FB1F37CF3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8"/>
            <a:ext cx="5227171" cy="387114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t-EE" noProof="0"/>
              <a:t>Klõpsake juhteksemplari pealkirja laadi redigeerimiseks</a:t>
            </a:r>
            <a:endParaRPr lang="en-GB" noProof="0"/>
          </a:p>
        </p:txBody>
      </p:sp>
      <p:sp>
        <p:nvSpPr>
          <p:cNvPr id="21" name="Subtitle 11">
            <a:extLst>
              <a:ext uri="{FF2B5EF4-FFF2-40B4-BE49-F238E27FC236}">
                <a16:creationId xmlns:a16="http://schemas.microsoft.com/office/drawing/2014/main" id="{13C3C1EB-2C5B-4710-893A-9DD6284D5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4785543"/>
            <a:ext cx="4857857" cy="1005657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/>
            </a:lvl1pPr>
          </a:lstStyle>
          <a:p>
            <a:pPr rtl="0"/>
            <a:r>
              <a:rPr lang="et-EE" noProof="0"/>
              <a:t>Klõpsake juhteksemplari alapealkirja laadi redigeerimiseks</a:t>
            </a:r>
            <a:endParaRPr lang="en-GB" noProof="0"/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E335E712-C7FD-4BAC-B89C-58AF6594A4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15100" y="0"/>
            <a:ext cx="56769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E8A8BA-B48F-4CEA-A820-8955D55D0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4FBB1-EC2B-4CAB-AE4E-A7A156244F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555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9D49AB0A-D330-4415-9B9C-C769A852D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 rtlCol="0"/>
          <a:lstStyle>
            <a:lvl1pPr algn="r">
              <a:defRPr/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EFB8CD-537B-4E5E-8F93-82EED2C84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51536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CA687-1C2C-48EE-99B9-EC8CF30289F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35088" y="1995488"/>
            <a:ext cx="9521825" cy="40513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8135C37F-29C2-41B0-B777-64FAC1F7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20" name="Date Placeholder 8">
            <a:extLst>
              <a:ext uri="{FF2B5EF4-FFF2-40B4-BE49-F238E27FC236}">
                <a16:creationId xmlns:a16="http://schemas.microsoft.com/office/drawing/2014/main" id="{FAC325DA-0D81-49D1-BDBC-680AF5D6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en-GB" noProof="0"/>
              <a:t>2/11/20XX</a:t>
            </a:r>
          </a:p>
        </p:txBody>
      </p:sp>
      <p:sp>
        <p:nvSpPr>
          <p:cNvPr id="21" name="Slide Number Placeholder 10">
            <a:extLst>
              <a:ext uri="{FF2B5EF4-FFF2-40B4-BE49-F238E27FC236}">
                <a16:creationId xmlns:a16="http://schemas.microsoft.com/office/drawing/2014/main" id="{13980C1F-6344-4AC2-8573-0D9F353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0303F77D-1BEF-481A-B8C1-15974ED46EB7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78275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D5221BF9-9559-4D62-ADC6-236297014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 rtlCol="0"/>
          <a:lstStyle>
            <a:lvl1pPr algn="r">
              <a:defRPr/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B4C3E1-495D-437D-A1DB-87F3028BB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51536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AAB131D-0F50-4923-96D1-8C59A3D8EEC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2875" y="2386654"/>
            <a:ext cx="8663075" cy="331089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F30DBE8A-9D17-4F79-86F8-9FEA11DF0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C9023F8-E1A8-4C1E-B745-6658DCD67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en-GB" noProof="0"/>
              <a:t>2/11/20XX</a:t>
            </a: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E51CCEBF-A77A-4DDA-94D4-73646D552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0303F77D-1BEF-481A-B8C1-15974ED46EB7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4409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371D84D-B708-4A20-8D50-CDA4E3EC6F9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00476 w 12192000"/>
              <a:gd name="connsiteY0" fmla="*/ 6126480 h 6858000"/>
              <a:gd name="connsiteX1" fmla="*/ 800476 w 12192000"/>
              <a:gd name="connsiteY1" fmla="*/ 6144768 h 6858000"/>
              <a:gd name="connsiteX2" fmla="*/ 11407516 w 12192000"/>
              <a:gd name="connsiteY2" fmla="*/ 6144768 h 6858000"/>
              <a:gd name="connsiteX3" fmla="*/ 11407516 w 12192000"/>
              <a:gd name="connsiteY3" fmla="*/ 6126480 h 6858000"/>
              <a:gd name="connsiteX4" fmla="*/ 800476 w 12192000"/>
              <a:gd name="connsiteY4" fmla="*/ 701040 h 6858000"/>
              <a:gd name="connsiteX5" fmla="*/ 800476 w 12192000"/>
              <a:gd name="connsiteY5" fmla="*/ 746759 h 6858000"/>
              <a:gd name="connsiteX6" fmla="*/ 11407516 w 12192000"/>
              <a:gd name="connsiteY6" fmla="*/ 746759 h 6858000"/>
              <a:gd name="connsiteX7" fmla="*/ 11407516 w 12192000"/>
              <a:gd name="connsiteY7" fmla="*/ 70104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800476" y="6126480"/>
                </a:moveTo>
                <a:lnTo>
                  <a:pt x="800476" y="6144768"/>
                </a:lnTo>
                <a:lnTo>
                  <a:pt x="11407516" y="6144768"/>
                </a:lnTo>
                <a:lnTo>
                  <a:pt x="11407516" y="6126480"/>
                </a:lnTo>
                <a:close/>
                <a:moveTo>
                  <a:pt x="800476" y="701040"/>
                </a:moveTo>
                <a:lnTo>
                  <a:pt x="800476" y="746759"/>
                </a:lnTo>
                <a:lnTo>
                  <a:pt x="11407516" y="746759"/>
                </a:lnTo>
                <a:lnTo>
                  <a:pt x="11407516" y="70104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03AD3-C316-411C-9844-6C8D950DC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1766" y="1837677"/>
            <a:ext cx="4930901" cy="2334828"/>
          </a:xfrm>
          <a:prstGeom prst="rect">
            <a:avLst/>
          </a:prstGeom>
        </p:spPr>
        <p:txBody>
          <a:bodyPr rtlCol="0"/>
          <a:lstStyle>
            <a:lvl1pPr algn="r">
              <a:defRPr cap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 noProof="0"/>
              <a:t>Insert text here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F00A8C60-C81E-4C2C-AB11-00AE1AC04E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7532" y="4408305"/>
            <a:ext cx="5175797" cy="909420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 sz="1800" noProof="0">
                <a:solidFill>
                  <a:schemeClr val="bg1"/>
                </a:solidFill>
              </a:rPr>
              <a:t>Insert subtitle here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F7D24C8-FDC6-4FCE-85C6-520D64693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50E2155-DD21-4098-82EF-B19C466B2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 noProof="0"/>
              <a:t>2/11/20XX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30CB194-35B9-4229-9CFE-5C3B911E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A2AE2B76-F97F-4BE2-8670-72276A5F21A5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DF219B-DD0E-4D26-8B59-3FE43A252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476" y="723900"/>
            <a:ext cx="10610474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25400" dir="2700000" sx="99000" sy="99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180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1DFFB204-6AE4-4FC9-9B60-312D7206B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t-EE" noProof="0"/>
              <a:t>Klõpsake juhteksemplari pealkirja laadi redigeerimiseks</a:t>
            </a:r>
            <a:endParaRPr lang="en-GB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54F317-DDB0-4841-A973-FFC12960827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0669" y="1789993"/>
            <a:ext cx="11407487" cy="435133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n-GB" noProof="0"/>
              <a:t>Click to add content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B3A45C-71C1-4ADC-89E0-AF6924CA1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B9239148-0308-46C3-9FF0-4027CC8E8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3" name="Date Placeholder 8">
            <a:extLst>
              <a:ext uri="{FF2B5EF4-FFF2-40B4-BE49-F238E27FC236}">
                <a16:creationId xmlns:a16="http://schemas.microsoft.com/office/drawing/2014/main" id="{774C5953-38DD-4451-A5AA-9A578D5936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en-GB" noProof="0"/>
              <a:t>2/11/20XX</a:t>
            </a: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39D06D66-ACB3-4B9C-B4EB-FC3EC5BD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0303F77D-1BEF-481A-B8C1-15974ED46EB7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5220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BCC9BE23-A0EC-4866-A7A4-FD7255EF8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t-EE" noProof="0"/>
              <a:t>Klõpsake juhteksemplari pealkirja laadi redigeerimiseks</a:t>
            </a:r>
            <a:endParaRPr lang="en-GB" noProof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3BC10E-3DDD-4EC5-BD6D-D8D180BF3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FD4AD3C-6727-49EE-9625-F87A6B8AE0B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5326" y="1940913"/>
            <a:ext cx="10798176" cy="4021586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89FA96-DDCF-4A83-91EB-4F5F6179F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1" name="Date Placeholder 8">
            <a:extLst>
              <a:ext uri="{FF2B5EF4-FFF2-40B4-BE49-F238E27FC236}">
                <a16:creationId xmlns:a16="http://schemas.microsoft.com/office/drawing/2014/main" id="{F7CC7848-0B2C-4FBE-96B0-0717CC5A9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en-GB" noProof="0"/>
              <a:t>2/11/20XX</a:t>
            </a:r>
          </a:p>
        </p:txBody>
      </p:sp>
      <p:sp>
        <p:nvSpPr>
          <p:cNvPr id="12" name="Slide Number Placeholder 10">
            <a:extLst>
              <a:ext uri="{FF2B5EF4-FFF2-40B4-BE49-F238E27FC236}">
                <a16:creationId xmlns:a16="http://schemas.microsoft.com/office/drawing/2014/main" id="{4CD16377-DD1B-4262-BDAE-760577F5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0303F77D-1BEF-481A-B8C1-15974ED46EB7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9706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2/11/20XX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pPr rtl="0"/>
            <a:fld id="{C3DB2ADC-AF19-4574-8C10-79B5B04FCA27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6647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72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pos="7176">
          <p15:clr>
            <a:srgbClr val="F26B43"/>
          </p15:clr>
        </p15:guide>
        <p15:guide id="6" pos="504">
          <p15:clr>
            <a:srgbClr val="F26B43"/>
          </p15:clr>
        </p15:guide>
        <p15:guide id="7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riido.rosin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AE5B2F-2CD3-4E51-91D5-FEF8CE8FE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934" y="1550744"/>
            <a:ext cx="3620882" cy="3640345"/>
          </a:xfrm>
        </p:spPr>
        <p:txBody>
          <a:bodyPr rtlCol="0"/>
          <a:lstStyle/>
          <a:p>
            <a:pPr rtl="0"/>
            <a:r>
              <a:rPr lang="et-EE" dirty="0"/>
              <a:t>Forestry </a:t>
            </a:r>
            <a:br>
              <a:rPr lang="et-EE" dirty="0"/>
            </a:br>
            <a:r>
              <a:rPr lang="et-EE" dirty="0"/>
              <a:t>in </a:t>
            </a:r>
            <a:r>
              <a:rPr lang="et-EE" dirty="0" err="1"/>
              <a:t>estonia</a:t>
            </a:r>
            <a:endParaRPr lang="en-GB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52DE27F-5BED-4BCC-887D-5872F796F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934" y="5220450"/>
            <a:ext cx="3380437" cy="794456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et-EE" dirty="0"/>
              <a:t>22.11.2025</a:t>
            </a:r>
          </a:p>
          <a:p>
            <a:pPr rtl="0"/>
            <a:r>
              <a:rPr lang="et-EE" dirty="0"/>
              <a:t>Riido Rosin</a:t>
            </a:r>
            <a:endParaRPr lang="en-GB" dirty="0"/>
          </a:p>
        </p:txBody>
      </p:sp>
      <p:pic>
        <p:nvPicPr>
          <p:cNvPr id="11" name="Picture Placeholder 10" descr="Flowers in a tree ">
            <a:extLst>
              <a:ext uri="{FF2B5EF4-FFF2-40B4-BE49-F238E27FC236}">
                <a16:creationId xmlns:a16="http://schemas.microsoft.com/office/drawing/2014/main" id="{BC408C47-2E2A-42C6-99D2-EBED0E23C9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158" y="0"/>
            <a:ext cx="7315841" cy="6858000"/>
          </a:xfrm>
        </p:spPr>
      </p:pic>
    </p:spTree>
    <p:extLst>
      <p:ext uri="{BB962C8B-B14F-4D97-AF65-F5344CB8AC3E}">
        <p14:creationId xmlns:p14="http://schemas.microsoft.com/office/powerpoint/2010/main" val="1633438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F559B-0CD0-E860-35E3-4D087A023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CF15427-627C-F3C3-95BB-4FDAF914B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</p:spPr>
        <p:txBody>
          <a:bodyPr rtlCol="0"/>
          <a:lstStyle/>
          <a:p>
            <a:pPr rtl="0"/>
            <a:r>
              <a:rPr lang="et-EE" dirty="0" err="1"/>
              <a:t>Basics</a:t>
            </a:r>
            <a:r>
              <a:rPr lang="et-EE" dirty="0"/>
              <a:t> of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forest</a:t>
            </a:r>
            <a:r>
              <a:rPr lang="et-EE" dirty="0"/>
              <a:t> </a:t>
            </a:r>
            <a:r>
              <a:rPr lang="et-EE" dirty="0" err="1"/>
              <a:t>management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592DD6C-13B8-CB9B-7065-25169D303EE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5383" y="1803163"/>
            <a:ext cx="5779421" cy="4145199"/>
          </a:xfrm>
        </p:spPr>
        <p:txBody>
          <a:bodyPr rtlCol="0">
            <a:normAutofit fontScale="70000" lnSpcReduction="20000"/>
          </a:bodyPr>
          <a:lstStyle/>
          <a:p>
            <a:pPr rtl="0"/>
            <a:r>
              <a:rPr lang="et-EE" sz="2400" dirty="0"/>
              <a:t>Forest </a:t>
            </a:r>
            <a:r>
              <a:rPr lang="et-EE" sz="2400" dirty="0" err="1"/>
              <a:t>inventory</a:t>
            </a:r>
            <a:r>
              <a:rPr lang="et-EE" sz="2400" dirty="0"/>
              <a:t> </a:t>
            </a:r>
            <a:r>
              <a:rPr lang="et-EE" sz="2400" dirty="0" err="1"/>
              <a:t>data</a:t>
            </a:r>
            <a:endParaRPr lang="et-EE" sz="2400" dirty="0"/>
          </a:p>
          <a:p>
            <a:pPr lvl="1"/>
            <a:r>
              <a:rPr lang="et-EE" sz="1900" dirty="0"/>
              <a:t>a</a:t>
            </a:r>
            <a:r>
              <a:rPr lang="en-GB" sz="1900" dirty="0" err="1"/>
              <a:t>ccording</a:t>
            </a:r>
            <a:r>
              <a:rPr lang="en-GB" sz="1900" dirty="0"/>
              <a:t> to the Forest Act, valid inventory data is mandatory for regeneration and thinning felling</a:t>
            </a:r>
            <a:r>
              <a:rPr lang="et-EE" sz="1900" dirty="0"/>
              <a:t> (</a:t>
            </a:r>
            <a:r>
              <a:rPr lang="et-EE" sz="1900" dirty="0" err="1"/>
              <a:t>not</a:t>
            </a:r>
            <a:r>
              <a:rPr lang="et-EE" sz="1900" dirty="0"/>
              <a:t> </a:t>
            </a:r>
            <a:r>
              <a:rPr lang="et-EE" sz="1900" dirty="0" err="1"/>
              <a:t>older</a:t>
            </a:r>
            <a:r>
              <a:rPr lang="et-EE" sz="1900" dirty="0"/>
              <a:t> </a:t>
            </a:r>
            <a:r>
              <a:rPr lang="et-EE" sz="1900" dirty="0" err="1"/>
              <a:t>than</a:t>
            </a:r>
            <a:r>
              <a:rPr lang="et-EE" sz="1900" dirty="0"/>
              <a:t> 10 </a:t>
            </a:r>
            <a:r>
              <a:rPr lang="et-EE" sz="1900" dirty="0" err="1"/>
              <a:t>years</a:t>
            </a:r>
            <a:r>
              <a:rPr lang="et-EE" sz="1900" dirty="0"/>
              <a:t>)</a:t>
            </a:r>
            <a:endParaRPr lang="en-GB" sz="1900" dirty="0"/>
          </a:p>
          <a:p>
            <a:pPr rtl="0"/>
            <a:r>
              <a:rPr lang="et-EE" sz="2400" dirty="0"/>
              <a:t>Forest </a:t>
            </a:r>
            <a:r>
              <a:rPr lang="et-EE" sz="2400" dirty="0" err="1"/>
              <a:t>notification</a:t>
            </a:r>
            <a:endParaRPr lang="et-EE" sz="2400" dirty="0"/>
          </a:p>
          <a:p>
            <a:pPr lvl="1"/>
            <a:r>
              <a:rPr lang="en-GB" sz="1900" dirty="0"/>
              <a:t>All </a:t>
            </a:r>
            <a:r>
              <a:rPr lang="en-GB" sz="1900" dirty="0" err="1"/>
              <a:t>fellin</a:t>
            </a:r>
            <a:r>
              <a:rPr lang="et-EE" sz="1900" dirty="0"/>
              <a:t>g</a:t>
            </a:r>
            <a:r>
              <a:rPr lang="en-GB" sz="1900" dirty="0"/>
              <a:t>s in stands with a diameter at breast height of more than 8 cm require a forest notification approved by the Environmental Board</a:t>
            </a:r>
            <a:endParaRPr lang="et-EE" sz="1900" dirty="0"/>
          </a:p>
          <a:p>
            <a:pPr rtl="0"/>
            <a:r>
              <a:rPr lang="et-EE" sz="2400" dirty="0"/>
              <a:t>Sales </a:t>
            </a:r>
            <a:r>
              <a:rPr lang="et-EE" sz="2400" dirty="0" err="1"/>
              <a:t>contracts</a:t>
            </a:r>
            <a:endParaRPr lang="et-EE" sz="2400" dirty="0"/>
          </a:p>
          <a:p>
            <a:pPr lvl="1"/>
            <a:r>
              <a:rPr lang="et-EE" sz="1900" dirty="0" err="1"/>
              <a:t>Cutting</a:t>
            </a:r>
            <a:r>
              <a:rPr lang="et-EE" sz="1900" dirty="0"/>
              <a:t> </a:t>
            </a:r>
            <a:r>
              <a:rPr lang="et-EE" sz="1900" dirty="0" err="1"/>
              <a:t>right</a:t>
            </a:r>
            <a:r>
              <a:rPr lang="et-EE" sz="1900" dirty="0"/>
              <a:t> sale - a</a:t>
            </a:r>
            <a:r>
              <a:rPr lang="en-GB" sz="1900" dirty="0"/>
              <a:t>greed amount or based on out-come</a:t>
            </a:r>
            <a:r>
              <a:rPr lang="et-EE" sz="1900" dirty="0"/>
              <a:t> (</a:t>
            </a:r>
            <a:r>
              <a:rPr lang="et-EE" sz="1900" dirty="0" err="1"/>
              <a:t>main</a:t>
            </a:r>
            <a:r>
              <a:rPr lang="et-EE" sz="1900" dirty="0"/>
              <a:t> </a:t>
            </a:r>
            <a:r>
              <a:rPr lang="et-EE" sz="1900" dirty="0" err="1"/>
              <a:t>type</a:t>
            </a:r>
            <a:r>
              <a:rPr lang="et-EE" sz="1900" dirty="0"/>
              <a:t> of </a:t>
            </a:r>
            <a:r>
              <a:rPr lang="et-EE" sz="1900" dirty="0" err="1"/>
              <a:t>agreements</a:t>
            </a:r>
            <a:r>
              <a:rPr lang="et-EE" sz="1900" dirty="0"/>
              <a:t> in </a:t>
            </a:r>
            <a:r>
              <a:rPr lang="et-EE" sz="1900" dirty="0" err="1"/>
              <a:t>privat</a:t>
            </a:r>
            <a:r>
              <a:rPr lang="et-EE" sz="1900" dirty="0"/>
              <a:t> </a:t>
            </a:r>
            <a:r>
              <a:rPr lang="et-EE" sz="1900" dirty="0" err="1"/>
              <a:t>forestry</a:t>
            </a:r>
            <a:r>
              <a:rPr lang="et-EE" sz="1900" dirty="0"/>
              <a:t>)</a:t>
            </a:r>
            <a:endParaRPr lang="en-GB" sz="1900" dirty="0"/>
          </a:p>
          <a:p>
            <a:pPr lvl="1"/>
            <a:r>
              <a:rPr lang="et-EE" sz="1900" dirty="0" err="1"/>
              <a:t>Timber</a:t>
            </a:r>
            <a:r>
              <a:rPr lang="et-EE" sz="1900" dirty="0"/>
              <a:t> </a:t>
            </a:r>
            <a:r>
              <a:rPr lang="et-EE" sz="1900" dirty="0" err="1"/>
              <a:t>sales</a:t>
            </a:r>
            <a:r>
              <a:rPr lang="et-EE" sz="1900" dirty="0"/>
              <a:t> </a:t>
            </a:r>
            <a:r>
              <a:rPr lang="et-EE" sz="1900" dirty="0" err="1"/>
              <a:t>contract</a:t>
            </a:r>
            <a:r>
              <a:rPr lang="et-EE" sz="1900" dirty="0"/>
              <a:t> – </a:t>
            </a:r>
            <a:r>
              <a:rPr lang="et-EE" sz="1900" dirty="0" err="1"/>
              <a:t>delivery</a:t>
            </a:r>
            <a:r>
              <a:rPr lang="et-EE" sz="1900" dirty="0"/>
              <a:t> </a:t>
            </a:r>
            <a:r>
              <a:rPr lang="et-EE" sz="1900" dirty="0" err="1"/>
              <a:t>or</a:t>
            </a:r>
            <a:r>
              <a:rPr lang="et-EE" sz="1900" dirty="0"/>
              <a:t> road-side (</a:t>
            </a:r>
            <a:r>
              <a:rPr lang="et-EE" sz="1900" dirty="0" err="1"/>
              <a:t>main</a:t>
            </a:r>
            <a:r>
              <a:rPr lang="et-EE" sz="1900" dirty="0"/>
              <a:t> </a:t>
            </a:r>
            <a:r>
              <a:rPr lang="et-EE" sz="1900" dirty="0" err="1"/>
              <a:t>type</a:t>
            </a:r>
            <a:r>
              <a:rPr lang="et-EE" sz="1900" dirty="0"/>
              <a:t> in RMK)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Membership</a:t>
            </a:r>
            <a:r>
              <a:rPr kumimoji="0" lang="et-E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in a </a:t>
            </a:r>
            <a:r>
              <a:rPr kumimoji="0" lang="et-E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forest</a:t>
            </a:r>
            <a:r>
              <a:rPr kumimoji="0" lang="et-E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kumimoji="0" lang="et-E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association</a:t>
            </a:r>
            <a:endParaRPr kumimoji="0" lang="et-E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Required to receive most of subsidies</a:t>
            </a:r>
            <a:r>
              <a:rPr kumimoji="0" lang="et-E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. 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Support is provided for the purchase and planting of forest plants, the preparation of forest land, and the maintenance of reforestation if the forest has been logged or destroyed</a:t>
            </a:r>
            <a:endParaRPr lang="et-EE" sz="190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DEF0471-394F-0479-8B48-4A6525460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en-GB" smtClean="0"/>
              <a:pPr rtl="0"/>
              <a:t>10</a:t>
            </a:fld>
            <a:endParaRPr lang="en-GB"/>
          </a:p>
        </p:txBody>
      </p:sp>
      <p:pic>
        <p:nvPicPr>
          <p:cNvPr id="1028" name="Picture 4" descr="Majandamine – Elfond">
            <a:extLst>
              <a:ext uri="{FF2B5EF4-FFF2-40B4-BE49-F238E27FC236}">
                <a16:creationId xmlns:a16="http://schemas.microsoft.com/office/drawing/2014/main" id="{525A6B5D-9FBF-E476-964B-FAA6D2548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537" y="1993716"/>
            <a:ext cx="5276467" cy="361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016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3AB7A6-D559-46CE-B539-B45ED5893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</p:spPr>
        <p:txBody>
          <a:bodyPr rtlCol="0"/>
          <a:lstStyle/>
          <a:p>
            <a:pPr rtl="0"/>
            <a:r>
              <a:rPr lang="et-EE" dirty="0" err="1"/>
              <a:t>Specific</a:t>
            </a:r>
            <a:r>
              <a:rPr lang="et-EE" dirty="0"/>
              <a:t> </a:t>
            </a:r>
            <a:r>
              <a:rPr lang="et-EE" dirty="0" err="1"/>
              <a:t>features</a:t>
            </a:r>
            <a:r>
              <a:rPr lang="et-EE" dirty="0"/>
              <a:t> of </a:t>
            </a:r>
            <a:r>
              <a:rPr lang="et-EE" dirty="0" err="1"/>
              <a:t>estonian</a:t>
            </a:r>
            <a:r>
              <a:rPr lang="et-EE" dirty="0"/>
              <a:t> </a:t>
            </a:r>
            <a:r>
              <a:rPr lang="et-EE" dirty="0" err="1"/>
              <a:t>forestry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5960A7F-E4C9-41FC-AD08-55636BBE33B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5383" y="1991338"/>
            <a:ext cx="6701417" cy="3763509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et-EE" sz="2400" dirty="0"/>
              <a:t>Measurements in </a:t>
            </a:r>
            <a:r>
              <a:rPr lang="et-EE" sz="2400" dirty="0" err="1"/>
              <a:t>timber</a:t>
            </a:r>
            <a:r>
              <a:rPr lang="et-EE" sz="2400" dirty="0"/>
              <a:t> </a:t>
            </a:r>
            <a:r>
              <a:rPr lang="et-EE" sz="2400" dirty="0" err="1"/>
              <a:t>trade</a:t>
            </a:r>
            <a:r>
              <a:rPr lang="et-EE" sz="2400" dirty="0"/>
              <a:t> are made </a:t>
            </a:r>
            <a:r>
              <a:rPr lang="et-EE" sz="2400" dirty="0" err="1"/>
              <a:t>without</a:t>
            </a:r>
            <a:r>
              <a:rPr lang="et-EE" sz="2400" dirty="0"/>
              <a:t> </a:t>
            </a:r>
            <a:r>
              <a:rPr lang="et-EE" sz="2400" dirty="0" err="1"/>
              <a:t>the</a:t>
            </a:r>
            <a:r>
              <a:rPr lang="et-EE" sz="2400" dirty="0"/>
              <a:t> </a:t>
            </a:r>
            <a:r>
              <a:rPr lang="et-EE" sz="2400" dirty="0" err="1"/>
              <a:t>bark</a:t>
            </a:r>
            <a:endParaRPr lang="en-GB" sz="2400" dirty="0"/>
          </a:p>
          <a:p>
            <a:pPr rtl="0"/>
            <a:r>
              <a:rPr lang="en-GB" sz="2400" dirty="0"/>
              <a:t>Machine measurement is mainly accepted in state forests; private forest </a:t>
            </a:r>
            <a:r>
              <a:rPr lang="et-EE" sz="2400" dirty="0" err="1"/>
              <a:t>owners</a:t>
            </a:r>
            <a:r>
              <a:rPr lang="et-EE" sz="2400" dirty="0"/>
              <a:t> </a:t>
            </a:r>
            <a:r>
              <a:rPr lang="et-EE" sz="2400" dirty="0" err="1"/>
              <a:t>usually</a:t>
            </a:r>
            <a:r>
              <a:rPr lang="et-EE" sz="2400" dirty="0"/>
              <a:t> </a:t>
            </a:r>
            <a:r>
              <a:rPr lang="et-EE" sz="2400" dirty="0" err="1"/>
              <a:t>lack</a:t>
            </a:r>
            <a:r>
              <a:rPr lang="et-EE" sz="2400" dirty="0"/>
              <a:t> trust in </a:t>
            </a:r>
            <a:r>
              <a:rPr lang="et-EE" sz="2400" dirty="0" err="1"/>
              <a:t>logging</a:t>
            </a:r>
            <a:r>
              <a:rPr lang="et-EE" sz="2400" dirty="0"/>
              <a:t> </a:t>
            </a:r>
            <a:r>
              <a:rPr lang="et-EE" sz="2400" dirty="0" err="1"/>
              <a:t>companies</a:t>
            </a:r>
            <a:r>
              <a:rPr lang="et-EE" sz="2400" dirty="0"/>
              <a:t> and</a:t>
            </a:r>
            <a:r>
              <a:rPr lang="en-GB" sz="2400" dirty="0"/>
              <a:t> should accept the measurement results of timber buyers.</a:t>
            </a:r>
            <a:endParaRPr lang="et-EE" sz="2400" dirty="0"/>
          </a:p>
          <a:p>
            <a:pPr>
              <a:defRPr/>
            </a:pPr>
            <a:r>
              <a:rPr lang="en-GB" sz="2400" dirty="0"/>
              <a:t>The average number of assortments obtained from logging is significantly higher than in Finland.</a:t>
            </a:r>
            <a:endParaRPr lang="et-EE" sz="240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sz="2400" dirty="0">
                <a:solidFill>
                  <a:srgbClr val="000000"/>
                </a:solidFill>
                <a:latin typeface="Calisto MT"/>
              </a:rPr>
              <a:t> </a:t>
            </a:r>
            <a:r>
              <a:rPr lang="et-EE" sz="2400" dirty="0" err="1">
                <a:solidFill>
                  <a:srgbClr val="000000"/>
                </a:solidFill>
                <a:latin typeface="Calisto MT"/>
              </a:rPr>
              <a:t>Size</a:t>
            </a:r>
            <a:r>
              <a:rPr lang="et-EE" sz="2400" dirty="0">
                <a:solidFill>
                  <a:srgbClr val="000000"/>
                </a:solidFill>
                <a:latin typeface="Calisto MT"/>
              </a:rPr>
              <a:t> of </a:t>
            </a:r>
            <a:r>
              <a:rPr lang="et-EE" sz="2400" dirty="0" err="1">
                <a:solidFill>
                  <a:srgbClr val="000000"/>
                </a:solidFill>
                <a:latin typeface="Calisto MT"/>
              </a:rPr>
              <a:t>felling</a:t>
            </a:r>
            <a:r>
              <a:rPr lang="et-EE" sz="2400" dirty="0">
                <a:solidFill>
                  <a:srgbClr val="000000"/>
                </a:solidFill>
                <a:latin typeface="Calisto MT"/>
              </a:rPr>
              <a:t> </a:t>
            </a:r>
            <a:r>
              <a:rPr lang="et-EE" sz="2400" dirty="0" err="1">
                <a:solidFill>
                  <a:srgbClr val="000000"/>
                </a:solidFill>
                <a:latin typeface="Calisto MT"/>
              </a:rPr>
              <a:t>site</a:t>
            </a:r>
            <a:r>
              <a:rPr lang="et-EE" sz="2400" dirty="0">
                <a:solidFill>
                  <a:srgbClr val="000000"/>
                </a:solidFill>
                <a:latin typeface="Calisto MT"/>
              </a:rPr>
              <a:t> </a:t>
            </a:r>
            <a:r>
              <a:rPr lang="et-EE" sz="2400" dirty="0" err="1">
                <a:solidFill>
                  <a:srgbClr val="000000"/>
                </a:solidFill>
                <a:latin typeface="Calisto MT"/>
              </a:rPr>
              <a:t>is</a:t>
            </a:r>
            <a:r>
              <a:rPr lang="et-EE" sz="2400" dirty="0">
                <a:solidFill>
                  <a:srgbClr val="000000"/>
                </a:solidFill>
                <a:latin typeface="Calisto MT"/>
              </a:rPr>
              <a:t> </a:t>
            </a:r>
            <a:r>
              <a:rPr lang="et-EE" sz="2400" dirty="0" err="1">
                <a:solidFill>
                  <a:srgbClr val="000000"/>
                </a:solidFill>
                <a:latin typeface="Calisto MT"/>
              </a:rPr>
              <a:t>significatly</a:t>
            </a:r>
            <a:r>
              <a:rPr lang="et-EE" sz="2400" dirty="0">
                <a:solidFill>
                  <a:srgbClr val="000000"/>
                </a:solidFill>
                <a:latin typeface="Calisto MT"/>
              </a:rPr>
              <a:t> </a:t>
            </a:r>
            <a:r>
              <a:rPr lang="et-EE" sz="2400" dirty="0" err="1">
                <a:solidFill>
                  <a:srgbClr val="000000"/>
                </a:solidFill>
                <a:latin typeface="Calisto MT"/>
              </a:rPr>
              <a:t>smaller</a:t>
            </a:r>
            <a:r>
              <a:rPr lang="et-EE" sz="2400" dirty="0">
                <a:solidFill>
                  <a:srgbClr val="000000"/>
                </a:solidFill>
                <a:latin typeface="Calisto MT"/>
              </a:rPr>
              <a:t> </a:t>
            </a:r>
            <a:r>
              <a:rPr lang="et-EE" sz="2400" dirty="0" err="1">
                <a:solidFill>
                  <a:srgbClr val="000000"/>
                </a:solidFill>
                <a:latin typeface="Calisto MT"/>
              </a:rPr>
              <a:t>compared</a:t>
            </a:r>
            <a:r>
              <a:rPr lang="et-EE" sz="2400" dirty="0">
                <a:solidFill>
                  <a:srgbClr val="000000"/>
                </a:solidFill>
                <a:latin typeface="Calisto MT"/>
              </a:rPr>
              <a:t> </a:t>
            </a:r>
            <a:r>
              <a:rPr lang="et-EE" sz="2400" dirty="0" err="1">
                <a:solidFill>
                  <a:srgbClr val="000000"/>
                </a:solidFill>
                <a:latin typeface="Calisto MT"/>
              </a:rPr>
              <a:t>to</a:t>
            </a:r>
            <a:r>
              <a:rPr lang="et-EE" sz="2400" dirty="0">
                <a:solidFill>
                  <a:srgbClr val="000000"/>
                </a:solidFill>
                <a:latin typeface="Calisto MT"/>
              </a:rPr>
              <a:t> </a:t>
            </a:r>
            <a:r>
              <a:rPr lang="et-EE" sz="2400" dirty="0" err="1">
                <a:solidFill>
                  <a:srgbClr val="000000"/>
                </a:solidFill>
                <a:latin typeface="Calisto MT"/>
              </a:rPr>
              <a:t>Finland</a:t>
            </a:r>
            <a:r>
              <a:rPr lang="et-EE" sz="2400" dirty="0">
                <a:solidFill>
                  <a:srgbClr val="000000"/>
                </a:solidFill>
                <a:latin typeface="Calisto MT"/>
              </a:rPr>
              <a:t> – </a:t>
            </a:r>
            <a:r>
              <a:rPr lang="et-EE" sz="2400" dirty="0" err="1">
                <a:solidFill>
                  <a:srgbClr val="000000"/>
                </a:solidFill>
                <a:latin typeface="Calisto MT"/>
              </a:rPr>
              <a:t>the</a:t>
            </a:r>
            <a:r>
              <a:rPr lang="et-EE" sz="2400" dirty="0">
                <a:solidFill>
                  <a:srgbClr val="000000"/>
                </a:solidFill>
                <a:latin typeface="Calisto MT"/>
              </a:rPr>
              <a:t> </a:t>
            </a:r>
            <a:r>
              <a:rPr lang="et-EE" sz="2400" dirty="0" err="1">
                <a:solidFill>
                  <a:srgbClr val="000000"/>
                </a:solidFill>
                <a:latin typeface="Calisto MT"/>
              </a:rPr>
              <a:t>share</a:t>
            </a:r>
            <a:r>
              <a:rPr lang="et-EE" sz="2400" dirty="0">
                <a:solidFill>
                  <a:srgbClr val="000000"/>
                </a:solidFill>
                <a:latin typeface="Calisto MT"/>
              </a:rPr>
              <a:t> of </a:t>
            </a:r>
            <a:r>
              <a:rPr lang="et-EE" sz="2400" dirty="0" err="1">
                <a:solidFill>
                  <a:srgbClr val="000000"/>
                </a:solidFill>
                <a:latin typeface="Calisto MT"/>
              </a:rPr>
              <a:t>variable</a:t>
            </a:r>
            <a:r>
              <a:rPr lang="et-EE" sz="2400" dirty="0">
                <a:solidFill>
                  <a:srgbClr val="000000"/>
                </a:solidFill>
                <a:latin typeface="Calisto MT"/>
              </a:rPr>
              <a:t> </a:t>
            </a:r>
            <a:r>
              <a:rPr lang="et-EE" sz="2400" dirty="0" err="1">
                <a:solidFill>
                  <a:srgbClr val="000000"/>
                </a:solidFill>
                <a:latin typeface="Calisto MT"/>
              </a:rPr>
              <a:t>cost</a:t>
            </a:r>
            <a:r>
              <a:rPr lang="et-EE" sz="2400" dirty="0">
                <a:solidFill>
                  <a:srgbClr val="000000"/>
                </a:solidFill>
                <a:latin typeface="Calisto MT"/>
              </a:rPr>
              <a:t> </a:t>
            </a:r>
            <a:r>
              <a:rPr lang="et-EE" sz="2400" dirty="0" err="1">
                <a:solidFill>
                  <a:srgbClr val="000000"/>
                </a:solidFill>
                <a:latin typeface="Calisto MT"/>
              </a:rPr>
              <a:t>is</a:t>
            </a:r>
            <a:r>
              <a:rPr lang="et-EE" sz="2400" dirty="0">
                <a:solidFill>
                  <a:srgbClr val="000000"/>
                </a:solidFill>
                <a:latin typeface="Calisto MT"/>
              </a:rPr>
              <a:t> </a:t>
            </a:r>
            <a:r>
              <a:rPr lang="et-EE" sz="2400" dirty="0" err="1">
                <a:solidFill>
                  <a:srgbClr val="000000"/>
                </a:solidFill>
                <a:latin typeface="Calisto MT"/>
              </a:rPr>
              <a:t>higher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2487E21-C525-4E38-A991-F2DA835E4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en-GB" smtClean="0"/>
              <a:pPr rtl="0"/>
              <a:t>11</a:t>
            </a:fld>
            <a:endParaRPr lang="en-GB"/>
          </a:p>
        </p:txBody>
      </p:sp>
      <p:pic>
        <p:nvPicPr>
          <p:cNvPr id="2" name="Pilt 1">
            <a:extLst>
              <a:ext uri="{FF2B5EF4-FFF2-40B4-BE49-F238E27FC236}">
                <a16:creationId xmlns:a16="http://schemas.microsoft.com/office/drawing/2014/main" id="{E9BF8075-BF48-CFCF-4F47-E1C43C8B2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605" y="1980169"/>
            <a:ext cx="3371380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47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3AB7A6-D559-46CE-B539-B45ED5893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</p:spPr>
        <p:txBody>
          <a:bodyPr rtlCol="0"/>
          <a:lstStyle/>
          <a:p>
            <a:pPr rtl="0"/>
            <a:r>
              <a:rPr lang="et-EE" dirty="0"/>
              <a:t>Forest </a:t>
            </a:r>
            <a:r>
              <a:rPr lang="et-EE" dirty="0" err="1"/>
              <a:t>policy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5960A7F-E4C9-41FC-AD08-55636BBE33B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5383" y="1640793"/>
            <a:ext cx="7431737" cy="4536220"/>
          </a:xfrm>
        </p:spPr>
        <p:txBody>
          <a:bodyPr rtlCol="0">
            <a:normAutofit/>
          </a:bodyPr>
          <a:lstStyle/>
          <a:p>
            <a:pPr rtl="0"/>
            <a:r>
              <a:rPr lang="et-EE" sz="1900" dirty="0"/>
              <a:t>Greatest </a:t>
            </a:r>
            <a:r>
              <a:rPr lang="et-EE" sz="1900" dirty="0" err="1"/>
              <a:t>restrictions</a:t>
            </a:r>
            <a:r>
              <a:rPr lang="et-EE" sz="1900" dirty="0"/>
              <a:t> on </a:t>
            </a:r>
            <a:r>
              <a:rPr lang="et-EE" sz="1900" dirty="0" err="1"/>
              <a:t>forest</a:t>
            </a:r>
            <a:r>
              <a:rPr lang="et-EE" sz="1900" dirty="0"/>
              <a:t> </a:t>
            </a:r>
            <a:r>
              <a:rPr lang="et-EE" sz="1900" dirty="0" err="1"/>
              <a:t>management</a:t>
            </a:r>
            <a:r>
              <a:rPr lang="et-EE" sz="1900" dirty="0"/>
              <a:t> in </a:t>
            </a:r>
            <a:r>
              <a:rPr lang="et-EE" sz="1900" dirty="0" err="1"/>
              <a:t>the</a:t>
            </a:r>
            <a:r>
              <a:rPr lang="et-EE" sz="1900" dirty="0"/>
              <a:t> </a:t>
            </a:r>
            <a:r>
              <a:rPr lang="et-EE" sz="1900" dirty="0" err="1"/>
              <a:t>region</a:t>
            </a:r>
            <a:endParaRPr lang="et-EE" sz="1900" dirty="0"/>
          </a:p>
          <a:p>
            <a:pPr lvl="1"/>
            <a:r>
              <a:rPr lang="en-GB" sz="1600" dirty="0"/>
              <a:t>nearly </a:t>
            </a:r>
            <a:r>
              <a:rPr lang="et-EE" sz="1600" dirty="0"/>
              <a:t>20</a:t>
            </a:r>
            <a:r>
              <a:rPr lang="en-GB" sz="1600" dirty="0"/>
              <a:t>% of forest land is </a:t>
            </a:r>
            <a:r>
              <a:rPr lang="et-EE" sz="1600" dirty="0" err="1"/>
              <a:t>strictly</a:t>
            </a:r>
            <a:r>
              <a:rPr lang="et-EE" sz="1600" dirty="0"/>
              <a:t> </a:t>
            </a:r>
            <a:r>
              <a:rPr lang="et-EE" sz="1600" dirty="0" err="1"/>
              <a:t>protected</a:t>
            </a:r>
            <a:r>
              <a:rPr lang="et-EE" sz="1600" dirty="0"/>
              <a:t>, ca 14% of </a:t>
            </a:r>
            <a:r>
              <a:rPr lang="et-EE" sz="1600" dirty="0" err="1"/>
              <a:t>forest</a:t>
            </a:r>
            <a:r>
              <a:rPr lang="et-EE" sz="1600" dirty="0"/>
              <a:t> </a:t>
            </a:r>
            <a:r>
              <a:rPr lang="et-EE" sz="1600" dirty="0" err="1"/>
              <a:t>land</a:t>
            </a:r>
            <a:r>
              <a:rPr lang="et-EE" sz="1600" dirty="0"/>
              <a:t> </a:t>
            </a:r>
            <a:r>
              <a:rPr lang="et-EE" sz="1600" dirty="0" err="1"/>
              <a:t>has</a:t>
            </a:r>
            <a:r>
              <a:rPr lang="et-EE" sz="1600" dirty="0"/>
              <a:t> </a:t>
            </a:r>
            <a:r>
              <a:rPr lang="et-EE" sz="1600" dirty="0" err="1"/>
              <a:t>different</a:t>
            </a:r>
            <a:r>
              <a:rPr lang="et-EE" sz="1600" dirty="0"/>
              <a:t> </a:t>
            </a:r>
            <a:r>
              <a:rPr lang="et-EE" sz="1600" dirty="0" err="1"/>
              <a:t>kind</a:t>
            </a:r>
            <a:r>
              <a:rPr lang="et-EE" sz="1600" dirty="0"/>
              <a:t> of </a:t>
            </a:r>
            <a:r>
              <a:rPr lang="et-EE" sz="1600" dirty="0" err="1"/>
              <a:t>restrictions</a:t>
            </a:r>
            <a:endParaRPr lang="et-EE" sz="1600" dirty="0"/>
          </a:p>
          <a:p>
            <a:pPr rtl="0"/>
            <a:r>
              <a:rPr lang="et-EE" sz="1900" dirty="0"/>
              <a:t>Decreasing </a:t>
            </a:r>
            <a:r>
              <a:rPr lang="et-EE" sz="1900" dirty="0" err="1"/>
              <a:t>felling</a:t>
            </a:r>
            <a:r>
              <a:rPr lang="et-EE" sz="1900" dirty="0"/>
              <a:t> </a:t>
            </a:r>
            <a:r>
              <a:rPr lang="et-EE" sz="1900" dirty="0" err="1"/>
              <a:t>volumes</a:t>
            </a:r>
            <a:r>
              <a:rPr lang="et-EE" sz="1900" dirty="0"/>
              <a:t> </a:t>
            </a:r>
            <a:r>
              <a:rPr lang="et-EE" sz="1900" dirty="0" err="1"/>
              <a:t>due</a:t>
            </a:r>
            <a:r>
              <a:rPr lang="et-EE" sz="1900" dirty="0"/>
              <a:t> </a:t>
            </a:r>
            <a:r>
              <a:rPr lang="et-EE" sz="1900" dirty="0" err="1"/>
              <a:t>to</a:t>
            </a:r>
            <a:r>
              <a:rPr lang="et-EE" sz="1900" dirty="0"/>
              <a:t> </a:t>
            </a:r>
            <a:r>
              <a:rPr lang="et-EE" sz="1900" dirty="0" err="1"/>
              <a:t>age</a:t>
            </a:r>
            <a:r>
              <a:rPr lang="et-EE" sz="1900" dirty="0"/>
              <a:t> </a:t>
            </a:r>
            <a:r>
              <a:rPr lang="et-EE" sz="1900" dirty="0" err="1"/>
              <a:t>structure</a:t>
            </a:r>
            <a:r>
              <a:rPr lang="et-EE" sz="1900" dirty="0"/>
              <a:t> of </a:t>
            </a:r>
            <a:r>
              <a:rPr lang="et-EE" sz="1900" dirty="0" err="1"/>
              <a:t>forests</a:t>
            </a:r>
            <a:endParaRPr lang="et-EE" sz="1900" dirty="0"/>
          </a:p>
          <a:p>
            <a:pPr rtl="0"/>
            <a:r>
              <a:rPr lang="et-EE" sz="1900" dirty="0"/>
              <a:t>E</a:t>
            </a:r>
            <a:r>
              <a:rPr lang="en-GB" sz="1900" dirty="0" err="1"/>
              <a:t>normous</a:t>
            </a:r>
            <a:r>
              <a:rPr lang="en-GB" sz="1900" dirty="0"/>
              <a:t> influence of NGOs on legislators and public opinion</a:t>
            </a:r>
            <a:r>
              <a:rPr lang="et-EE" sz="1900" dirty="0"/>
              <a:t> </a:t>
            </a:r>
          </a:p>
          <a:p>
            <a:pPr lvl="1"/>
            <a:r>
              <a:rPr lang="et-EE" sz="1600" dirty="0"/>
              <a:t>increasing </a:t>
            </a:r>
            <a:r>
              <a:rPr lang="et-EE" sz="1600" dirty="0" err="1"/>
              <a:t>restrictions</a:t>
            </a:r>
            <a:r>
              <a:rPr lang="et-EE" sz="1600" dirty="0"/>
              <a:t> in </a:t>
            </a:r>
            <a:r>
              <a:rPr lang="et-EE" sz="1600" dirty="0" err="1"/>
              <a:t>forestry</a:t>
            </a:r>
            <a:r>
              <a:rPr lang="et-EE" sz="1600" dirty="0"/>
              <a:t> </a:t>
            </a:r>
            <a:r>
              <a:rPr lang="et-EE" sz="1600" dirty="0" err="1"/>
              <a:t>without</a:t>
            </a:r>
            <a:r>
              <a:rPr lang="et-EE" sz="1600" dirty="0"/>
              <a:t> </a:t>
            </a:r>
            <a:r>
              <a:rPr lang="et-EE" sz="1600" dirty="0" err="1"/>
              <a:t>compensation</a:t>
            </a:r>
            <a:endParaRPr lang="et-EE" sz="1600" dirty="0"/>
          </a:p>
          <a:p>
            <a:pPr lvl="1">
              <a:lnSpc>
                <a:spcPct val="100000"/>
              </a:lnSpc>
              <a:spcBef>
                <a:spcPts val="1000"/>
              </a:spcBef>
              <a:defRPr/>
            </a:pPr>
            <a:r>
              <a:rPr lang="et-EE" sz="1600" dirty="0">
                <a:solidFill>
                  <a:srgbClr val="000000"/>
                </a:solidFill>
                <a:latin typeface="Calisto MT"/>
              </a:rPr>
              <a:t>p</a:t>
            </a:r>
            <a:r>
              <a:rPr kumimoji="0" lang="et-E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ublic</a:t>
            </a:r>
            <a:r>
              <a: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kumimoji="0" lang="et-E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resistance</a:t>
            </a:r>
            <a:r>
              <a: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kumimoji="0" lang="et-E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to</a:t>
            </a:r>
            <a:r>
              <a: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kumimoji="0" lang="et-E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any</a:t>
            </a:r>
            <a:r>
              <a: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kumimoji="0" lang="et-E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logging</a:t>
            </a:r>
            <a:r>
              <a: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kumimoji="0" lang="et-E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activities</a:t>
            </a:r>
            <a:endParaRPr lang="et-EE" sz="1600" dirty="0">
              <a:solidFill>
                <a:srgbClr val="000000"/>
              </a:solidFill>
              <a:latin typeface="Calisto M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Interpretation of EU </a:t>
            </a:r>
            <a:r>
              <a:rPr kumimoji="0" lang="et-EE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environmental</a:t>
            </a:r>
            <a:r>
              <a:rPr kumimoji="0" lang="et-E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kumimoji="0" lang="et-EE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acts</a:t>
            </a:r>
            <a:r>
              <a:rPr kumimoji="0" lang="et-E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(LULUCF, EU </a:t>
            </a:r>
            <a:r>
              <a:rPr kumimoji="0" lang="et-EE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Nature</a:t>
            </a:r>
            <a:r>
              <a:rPr kumimoji="0" lang="et-E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kumimoji="0" lang="et-EE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Restoration</a:t>
            </a:r>
            <a:r>
              <a:rPr kumimoji="0" lang="et-E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kumimoji="0" lang="et-EE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Regulation</a:t>
            </a:r>
            <a:r>
              <a:rPr kumimoji="0" lang="et-E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defRPr/>
            </a:pPr>
            <a:r>
              <a:rPr lang="en-GB" sz="1600" dirty="0">
                <a:solidFill>
                  <a:srgbClr val="000000"/>
                </a:solidFill>
                <a:latin typeface="Calisto MT"/>
              </a:rPr>
              <a:t>extreme eagerness </a:t>
            </a:r>
            <a:r>
              <a:rPr lang="et-EE" sz="1600" dirty="0">
                <a:solidFill>
                  <a:srgbClr val="000000"/>
                </a:solidFill>
                <a:latin typeface="Calisto MT"/>
              </a:rPr>
              <a:t>of </a:t>
            </a:r>
            <a:r>
              <a:rPr lang="et-EE" sz="1600" dirty="0" err="1">
                <a:solidFill>
                  <a:srgbClr val="000000"/>
                </a:solidFill>
                <a:latin typeface="Calisto MT"/>
              </a:rPr>
              <a:t>officals</a:t>
            </a:r>
            <a:r>
              <a:rPr lang="et-EE" sz="1600" dirty="0">
                <a:solidFill>
                  <a:srgbClr val="000000"/>
                </a:solidFill>
                <a:latin typeface="Calisto MT"/>
              </a:rPr>
              <a:t> </a:t>
            </a:r>
            <a:r>
              <a:rPr lang="et-EE" sz="1600" dirty="0" err="1">
                <a:solidFill>
                  <a:srgbClr val="000000"/>
                </a:solidFill>
                <a:latin typeface="Calisto MT"/>
              </a:rPr>
              <a:t>to</a:t>
            </a:r>
            <a:r>
              <a:rPr lang="et-EE" sz="1600" dirty="0">
                <a:solidFill>
                  <a:srgbClr val="000000"/>
                </a:solidFill>
                <a:latin typeface="Calisto MT"/>
              </a:rPr>
              <a:t> take</a:t>
            </a:r>
            <a:r>
              <a:rPr lang="en-GB" sz="1600" dirty="0">
                <a:solidFill>
                  <a:srgbClr val="000000"/>
                </a:solidFill>
                <a:latin typeface="Calisto MT"/>
              </a:rPr>
              <a:t> </a:t>
            </a:r>
            <a:r>
              <a:rPr lang="et-EE" sz="1600">
                <a:solidFill>
                  <a:srgbClr val="000000"/>
                </a:solidFill>
                <a:latin typeface="Calisto MT"/>
              </a:rPr>
              <a:t>on </a:t>
            </a:r>
            <a:r>
              <a:rPr lang="en-GB" sz="1600">
                <a:solidFill>
                  <a:srgbClr val="000000"/>
                </a:solidFill>
                <a:latin typeface="Calisto MT"/>
              </a:rPr>
              <a:t>excessive </a:t>
            </a:r>
            <a:r>
              <a:rPr lang="en-GB" sz="1600" dirty="0">
                <a:solidFill>
                  <a:srgbClr val="000000"/>
                </a:solidFill>
                <a:latin typeface="Calisto MT"/>
              </a:rPr>
              <a:t>responsibilities</a:t>
            </a:r>
            <a:endParaRPr lang="et-EE" sz="1600" dirty="0">
              <a:solidFill>
                <a:srgbClr val="000000"/>
              </a:solidFill>
              <a:latin typeface="Calisto M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The balance between managed and protected areas proposed by the Ministry of Climate </a:t>
            </a:r>
            <a:r>
              <a:rPr kumimoji="0" lang="et-E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(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70-30</a:t>
            </a:r>
            <a:r>
              <a:rPr kumimoji="0" lang="et-E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) </a:t>
            </a:r>
            <a:r>
              <a:rPr kumimoji="0" lang="et-EE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hasn’t</a:t>
            </a:r>
            <a:r>
              <a:rPr kumimoji="0" lang="et-E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kumimoji="0" lang="et-EE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yet</a:t>
            </a:r>
            <a:r>
              <a:rPr kumimoji="0" lang="et-E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kumimoji="0" lang="et-EE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been</a:t>
            </a:r>
            <a:r>
              <a:rPr kumimoji="0" lang="et-E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  <a:r>
              <a:rPr kumimoji="0" lang="et-EE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established</a:t>
            </a: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2487E21-C525-4E38-A991-F2DA835E4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en-GB" smtClean="0"/>
              <a:pPr rtl="0"/>
              <a:t>12</a:t>
            </a:fld>
            <a:endParaRPr lang="en-GB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8AE896C3-173B-69A5-27B9-304718E2D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893" y="810928"/>
            <a:ext cx="3927107" cy="523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06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B3454-C461-4318-8C59-919AC8FD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A53D7EE4-1EDB-42FD-B6B7-A82C9F31F0F4}" type="slidenum">
              <a:rPr lang="en-GB" smtClean="0"/>
              <a:pPr rtl="0"/>
              <a:t>13</a:t>
            </a:fld>
            <a:endParaRPr lang="en-GB"/>
          </a:p>
        </p:txBody>
      </p:sp>
      <p:pic>
        <p:nvPicPr>
          <p:cNvPr id="1026" name="Picture 2" descr="Kirjeldus puudub.">
            <a:extLst>
              <a:ext uri="{FF2B5EF4-FFF2-40B4-BE49-F238E27FC236}">
                <a16:creationId xmlns:a16="http://schemas.microsoft.com/office/drawing/2014/main" id="{96B764E5-EFBC-9BB4-0B26-A034F1DEE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45" y="730332"/>
            <a:ext cx="3901155" cy="520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6188BCE-A686-7608-6079-F64985AEE2FC}"/>
              </a:ext>
            </a:extLst>
          </p:cNvPr>
          <p:cNvSpPr txBox="1">
            <a:spLocks/>
          </p:cNvSpPr>
          <p:nvPr/>
        </p:nvSpPr>
        <p:spPr>
          <a:xfrm>
            <a:off x="2231877" y="1716573"/>
            <a:ext cx="4059252" cy="318871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4000" b="1" dirty="0" err="1"/>
              <a:t>Thank</a:t>
            </a:r>
            <a:r>
              <a:rPr lang="et-EE" sz="4000" b="1" dirty="0"/>
              <a:t> </a:t>
            </a:r>
            <a:r>
              <a:rPr lang="et-EE" sz="4000" b="1" dirty="0" err="1"/>
              <a:t>you</a:t>
            </a:r>
            <a:r>
              <a:rPr lang="et-EE" sz="4000" b="1" dirty="0"/>
              <a:t>!</a:t>
            </a:r>
          </a:p>
          <a:p>
            <a:endParaRPr lang="et-EE" sz="2000" dirty="0"/>
          </a:p>
          <a:p>
            <a:endParaRPr lang="et-EE" sz="2000" dirty="0"/>
          </a:p>
          <a:p>
            <a:r>
              <a:rPr lang="et-EE" sz="2000" dirty="0"/>
              <a:t>Riido Rosin</a:t>
            </a:r>
          </a:p>
          <a:p>
            <a:r>
              <a:rPr lang="et-EE" sz="2000" dirty="0">
                <a:hlinkClick r:id="rId4"/>
              </a:rPr>
              <a:t>riido.rosin@gmail.com</a:t>
            </a:r>
            <a:endParaRPr lang="et-EE" sz="2000" dirty="0"/>
          </a:p>
          <a:p>
            <a:r>
              <a:rPr lang="et-EE" sz="2000" dirty="0"/>
              <a:t>Tel. +372 5056 845</a:t>
            </a:r>
          </a:p>
          <a:p>
            <a:endParaRPr lang="et-EE" sz="2000" dirty="0"/>
          </a:p>
        </p:txBody>
      </p:sp>
    </p:spTree>
    <p:extLst>
      <p:ext uri="{BB962C8B-B14F-4D97-AF65-F5344CB8AC3E}">
        <p14:creationId xmlns:p14="http://schemas.microsoft.com/office/powerpoint/2010/main" val="683725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3B98E-7C7D-4502-828B-DCB91E084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048" y="1085998"/>
            <a:ext cx="5964252" cy="4777907"/>
          </a:xfrm>
        </p:spPr>
        <p:txBody>
          <a:bodyPr rtlCol="0"/>
          <a:lstStyle/>
          <a:p>
            <a:pPr rtl="0"/>
            <a:r>
              <a:rPr lang="et-EE" sz="2800" b="1" dirty="0" err="1"/>
              <a:t>About</a:t>
            </a:r>
            <a:r>
              <a:rPr lang="et-EE" sz="2800" b="1" dirty="0"/>
              <a:t> me:</a:t>
            </a:r>
          </a:p>
          <a:p>
            <a:pPr rtl="0"/>
            <a:endParaRPr lang="et-EE" sz="2400" dirty="0"/>
          </a:p>
          <a:p>
            <a:pPr marL="342900" indent="-342900" rtl="0">
              <a:buAutoNum type="arabicPlain" startAt="1990"/>
            </a:pPr>
            <a:r>
              <a:rPr lang="et-EE" sz="2400" dirty="0"/>
              <a:t>                  </a:t>
            </a:r>
            <a:r>
              <a:rPr lang="et-EE" sz="2400" dirty="0" err="1"/>
              <a:t>MSc</a:t>
            </a:r>
            <a:r>
              <a:rPr lang="et-EE" sz="2400" dirty="0"/>
              <a:t> in Forest </a:t>
            </a:r>
            <a:r>
              <a:rPr lang="et-EE" sz="2400" dirty="0" err="1"/>
              <a:t>management</a:t>
            </a:r>
            <a:endParaRPr lang="et-EE" sz="2400" dirty="0"/>
          </a:p>
          <a:p>
            <a:pPr rtl="0"/>
            <a:r>
              <a:rPr lang="et-EE" sz="2400" dirty="0"/>
              <a:t>1990 - 1992       Aegviidu Metsamajand </a:t>
            </a:r>
          </a:p>
          <a:p>
            <a:pPr rtl="0"/>
            <a:r>
              <a:rPr lang="et-EE" sz="2400" dirty="0"/>
              <a:t>1992 - 1998       </a:t>
            </a:r>
            <a:r>
              <a:rPr lang="et-EE" sz="2400" dirty="0" err="1"/>
              <a:t>Enterpreneur</a:t>
            </a:r>
            <a:r>
              <a:rPr lang="et-EE" sz="2400" dirty="0"/>
              <a:t> in </a:t>
            </a:r>
            <a:r>
              <a:rPr lang="et-EE" sz="2400" dirty="0" err="1"/>
              <a:t>trade</a:t>
            </a:r>
            <a:endParaRPr lang="et-EE" sz="2400" dirty="0"/>
          </a:p>
          <a:p>
            <a:pPr rtl="0"/>
            <a:r>
              <a:rPr lang="et-EE" sz="2400" dirty="0"/>
              <a:t>1998 - 2008       AS Stora Enso Eesti</a:t>
            </a:r>
          </a:p>
          <a:p>
            <a:pPr rtl="0"/>
            <a:r>
              <a:rPr lang="et-EE" sz="2400" dirty="0"/>
              <a:t>2009 - 2021       </a:t>
            </a:r>
            <a:r>
              <a:rPr lang="et-EE" sz="2400" dirty="0" err="1"/>
              <a:t>Tornator</a:t>
            </a:r>
            <a:r>
              <a:rPr lang="et-EE" sz="2400" dirty="0"/>
              <a:t> Oyj</a:t>
            </a:r>
          </a:p>
          <a:p>
            <a:pPr rtl="0"/>
            <a:r>
              <a:rPr lang="et-EE" sz="2400" dirty="0"/>
              <a:t>2021 -                </a:t>
            </a:r>
            <a:r>
              <a:rPr lang="et-EE" sz="2400" dirty="0" err="1"/>
              <a:t>Enterpreneur</a:t>
            </a:r>
            <a:endParaRPr lang="en-GB" sz="2400" dirty="0"/>
          </a:p>
        </p:txBody>
      </p:sp>
      <p:pic>
        <p:nvPicPr>
          <p:cNvPr id="2050" name="Picture 2" descr="Võib olla pilt järgmisest: krossiratas ja mootorratas">
            <a:extLst>
              <a:ext uri="{FF2B5EF4-FFF2-40B4-BE49-F238E27FC236}">
                <a16:creationId xmlns:a16="http://schemas.microsoft.com/office/drawing/2014/main" id="{3706B3C6-F7FE-1C68-BF85-B41045C3EFE8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8" b="4698"/>
          <a:stretch>
            <a:fillRect/>
          </a:stretch>
        </p:blipFill>
        <p:spPr bwMode="auto">
          <a:xfrm>
            <a:off x="7048501" y="908050"/>
            <a:ext cx="4173573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328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ldi kohatäide 14" descr="Pilt, millel on kujutatud õues, taevas, puu, taim">
            <a:extLst>
              <a:ext uri="{FF2B5EF4-FFF2-40B4-BE49-F238E27FC236}">
                <a16:creationId xmlns:a16="http://schemas.microsoft.com/office/drawing/2014/main" id="{8D3F7B58-E02A-97A3-075E-5707F69CB6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593" b="2593"/>
          <a:stretch>
            <a:fillRect/>
          </a:stretch>
        </p:blipFill>
        <p:spPr>
          <a:xfrm rot="5400000">
            <a:off x="-990600" y="990600"/>
            <a:ext cx="6858000" cy="4876800"/>
          </a:xfrm>
        </p:spPr>
      </p:pic>
      <p:sp>
        <p:nvSpPr>
          <p:cNvPr id="4" name="Sisu kohatäide 3">
            <a:extLst>
              <a:ext uri="{FF2B5EF4-FFF2-40B4-BE49-F238E27FC236}">
                <a16:creationId xmlns:a16="http://schemas.microsoft.com/office/drawing/2014/main" id="{8BCF5854-FE4D-C860-407F-1ADF875FC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736" y="1051249"/>
            <a:ext cx="5839843" cy="4761722"/>
          </a:xfrm>
        </p:spPr>
        <p:txBody>
          <a:bodyPr>
            <a:normAutofit/>
          </a:bodyPr>
          <a:lstStyle/>
          <a:p>
            <a:r>
              <a:rPr lang="et-EE" sz="2800" dirty="0">
                <a:latin typeface="+mj-lt"/>
              </a:rPr>
              <a:t>ESTONIAN FORESTS IN NUMBERS </a:t>
            </a:r>
          </a:p>
          <a:p>
            <a:r>
              <a:rPr lang="et-EE" sz="1600" dirty="0"/>
              <a:t>(by </a:t>
            </a:r>
            <a:r>
              <a:rPr lang="et-EE" sz="1600" dirty="0" err="1"/>
              <a:t>Yearbook</a:t>
            </a:r>
            <a:r>
              <a:rPr lang="et-EE" sz="1600" dirty="0"/>
              <a:t> Forest 2023)</a:t>
            </a:r>
          </a:p>
          <a:p>
            <a:endParaRPr lang="et-EE" sz="2000" dirty="0"/>
          </a:p>
          <a:p>
            <a:r>
              <a:rPr lang="et-EE" sz="2000" dirty="0"/>
              <a:t>Total </a:t>
            </a:r>
            <a:r>
              <a:rPr lang="et-EE" sz="2000" dirty="0" err="1"/>
              <a:t>forest</a:t>
            </a:r>
            <a:r>
              <a:rPr lang="et-EE" sz="2000" dirty="0"/>
              <a:t> </a:t>
            </a:r>
            <a:r>
              <a:rPr lang="et-EE" sz="2000" dirty="0" err="1"/>
              <a:t>land</a:t>
            </a:r>
            <a:r>
              <a:rPr lang="et-EE" sz="2000" dirty="0"/>
              <a:t>	  2,3 </a:t>
            </a:r>
            <a:r>
              <a:rPr lang="et-EE" sz="2000" dirty="0" err="1"/>
              <a:t>Mha</a:t>
            </a:r>
            <a:r>
              <a:rPr lang="et-EE" sz="2000" dirty="0"/>
              <a:t>      51,5% of </a:t>
            </a:r>
            <a:r>
              <a:rPr lang="et-EE" sz="2000" dirty="0" err="1"/>
              <a:t>total</a:t>
            </a:r>
            <a:r>
              <a:rPr lang="et-EE" sz="2000" dirty="0"/>
              <a:t> </a:t>
            </a:r>
            <a:r>
              <a:rPr lang="et-EE" sz="2000" dirty="0" err="1"/>
              <a:t>area</a:t>
            </a:r>
            <a:endParaRPr lang="et-EE" sz="2000" dirty="0"/>
          </a:p>
          <a:p>
            <a:r>
              <a:rPr lang="et-EE" sz="2000" dirty="0" err="1"/>
              <a:t>Growing</a:t>
            </a:r>
            <a:r>
              <a:rPr lang="et-EE" sz="2000" dirty="0"/>
              <a:t> </a:t>
            </a:r>
            <a:r>
              <a:rPr lang="et-EE" sz="2000" dirty="0" err="1"/>
              <a:t>stock</a:t>
            </a:r>
            <a:r>
              <a:rPr lang="et-EE" sz="2000" dirty="0"/>
              <a:t>	  454 </a:t>
            </a:r>
            <a:r>
              <a:rPr lang="et-EE" sz="2000" dirty="0" err="1"/>
              <a:t>Mscbm</a:t>
            </a:r>
            <a:endParaRPr lang="et-EE" sz="2000" dirty="0"/>
          </a:p>
          <a:p>
            <a:endParaRPr lang="et-EE" sz="2000" dirty="0"/>
          </a:p>
          <a:p>
            <a:r>
              <a:rPr lang="et-EE" sz="2000" dirty="0" err="1"/>
              <a:t>Managed</a:t>
            </a:r>
            <a:r>
              <a:rPr lang="et-EE" sz="2000" dirty="0"/>
              <a:t> </a:t>
            </a:r>
            <a:r>
              <a:rPr lang="et-EE" sz="2000" dirty="0" err="1"/>
              <a:t>forests</a:t>
            </a:r>
            <a:r>
              <a:rPr lang="et-EE" sz="2000" dirty="0"/>
              <a:t>	  1,9 </a:t>
            </a:r>
            <a:r>
              <a:rPr lang="et-EE" sz="2000" dirty="0" err="1"/>
              <a:t>Mha</a:t>
            </a:r>
            <a:r>
              <a:rPr lang="et-EE" sz="2000" dirty="0"/>
              <a:t>	345 </a:t>
            </a:r>
            <a:r>
              <a:rPr lang="et-EE" sz="2000" dirty="0" err="1"/>
              <a:t>Mscbm</a:t>
            </a:r>
            <a:r>
              <a:rPr lang="et-EE" sz="2000" dirty="0"/>
              <a:t>	</a:t>
            </a:r>
          </a:p>
          <a:p>
            <a:r>
              <a:rPr lang="et-EE" sz="2000" dirty="0" err="1"/>
              <a:t>Majority</a:t>
            </a:r>
            <a:r>
              <a:rPr lang="et-EE" sz="2000" dirty="0"/>
              <a:t> </a:t>
            </a:r>
            <a:r>
              <a:rPr lang="et-EE" sz="2000" dirty="0" err="1"/>
              <a:t>species</a:t>
            </a:r>
            <a:r>
              <a:rPr lang="et-EE" sz="2000" dirty="0"/>
              <a:t>		</a:t>
            </a:r>
            <a:r>
              <a:rPr lang="et-EE" sz="2000" dirty="0" err="1"/>
              <a:t>pine</a:t>
            </a:r>
            <a:r>
              <a:rPr lang="et-EE" sz="2000" dirty="0"/>
              <a:t>	28%</a:t>
            </a:r>
          </a:p>
          <a:p>
            <a:r>
              <a:rPr lang="et-EE" sz="2000" dirty="0"/>
              <a:t>			</a:t>
            </a:r>
            <a:r>
              <a:rPr lang="et-EE" sz="2000" dirty="0" err="1"/>
              <a:t>spruce</a:t>
            </a:r>
            <a:r>
              <a:rPr lang="et-EE" sz="2000" dirty="0"/>
              <a:t>	26%</a:t>
            </a:r>
          </a:p>
          <a:p>
            <a:r>
              <a:rPr lang="et-EE" sz="2000" dirty="0"/>
              <a:t>			</a:t>
            </a:r>
            <a:r>
              <a:rPr lang="et-EE" sz="2000" dirty="0" err="1"/>
              <a:t>birch</a:t>
            </a:r>
            <a:r>
              <a:rPr lang="et-EE" sz="2000" dirty="0"/>
              <a:t>	23%</a:t>
            </a:r>
          </a:p>
          <a:p>
            <a:r>
              <a:rPr lang="et-EE" dirty="0"/>
              <a:t>			</a:t>
            </a:r>
            <a:r>
              <a:rPr lang="et-EE" dirty="0" err="1"/>
              <a:t>others</a:t>
            </a:r>
            <a:r>
              <a:rPr lang="et-EE" dirty="0"/>
              <a:t>	23%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561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23FC7E0-8B1E-46C1-B5D2-6A4336A2C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</p:spPr>
        <p:txBody>
          <a:bodyPr rtlCol="0">
            <a:normAutofit/>
          </a:bodyPr>
          <a:lstStyle/>
          <a:p>
            <a:pPr rtl="0"/>
            <a:r>
              <a:rPr lang="et-EE" sz="2800" dirty="0"/>
              <a:t>FELLINGS</a:t>
            </a:r>
            <a:endParaRPr lang="en-GB" sz="2800" dirty="0"/>
          </a:p>
        </p:txBody>
      </p:sp>
      <p:pic>
        <p:nvPicPr>
          <p:cNvPr id="17" name="Picture Placeholder 16" descr="Logs Stacked ">
            <a:extLst>
              <a:ext uri="{FF2B5EF4-FFF2-40B4-BE49-F238E27FC236}">
                <a16:creationId xmlns:a16="http://schemas.microsoft.com/office/drawing/2014/main" id="{069DD88F-78FC-4DAA-A2E4-DDE824B530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4876799" cy="6858000"/>
          </a:xfrm>
        </p:spPr>
      </p:pic>
      <p:pic>
        <p:nvPicPr>
          <p:cNvPr id="8" name="Sisu kohatäide 7" descr="Pilt, millel on kujutatud tekst, kuvatõmmis, Diagramm, Font&#10;&#10;Tehisintellekti genereeritud sisu võib olla ebatõene.">
            <a:extLst>
              <a:ext uri="{FF2B5EF4-FFF2-40B4-BE49-F238E27FC236}">
                <a16:creationId xmlns:a16="http://schemas.microsoft.com/office/drawing/2014/main" id="{4FE980F1-BD7A-3B95-BFCD-C82A2479F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82354" y="1597793"/>
            <a:ext cx="6743348" cy="3820978"/>
          </a:xfrm>
        </p:spPr>
      </p:pic>
    </p:spTree>
    <p:extLst>
      <p:ext uri="{BB962C8B-B14F-4D97-AF65-F5344CB8AC3E}">
        <p14:creationId xmlns:p14="http://schemas.microsoft.com/office/powerpoint/2010/main" val="691420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u kohatäide 3">
            <a:extLst>
              <a:ext uri="{FF2B5EF4-FFF2-40B4-BE49-F238E27FC236}">
                <a16:creationId xmlns:a16="http://schemas.microsoft.com/office/drawing/2014/main" id="{8BCF5854-FE4D-C860-407F-1ADF875FC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1585" y="1113453"/>
            <a:ext cx="6062472" cy="4761722"/>
          </a:xfrm>
        </p:spPr>
        <p:txBody>
          <a:bodyPr>
            <a:normAutofit/>
          </a:bodyPr>
          <a:lstStyle/>
          <a:p>
            <a:r>
              <a:rPr lang="et-EE" sz="2800" dirty="0">
                <a:latin typeface="+mj-lt"/>
              </a:rPr>
              <a:t>FELLING AREA BY FELLNG TYPES</a:t>
            </a:r>
          </a:p>
          <a:p>
            <a:r>
              <a:rPr lang="et-EE" sz="2000" dirty="0"/>
              <a:t>		</a:t>
            </a:r>
          </a:p>
          <a:p>
            <a:r>
              <a:rPr lang="et-EE" sz="2000" dirty="0"/>
              <a:t>	</a:t>
            </a:r>
          </a:p>
        </p:txBody>
      </p:sp>
      <p:pic>
        <p:nvPicPr>
          <p:cNvPr id="1026" name="Picture 2" descr="Harvendusraie parandab puistu koosseisu ja kujundab tuleviku metsa">
            <a:extLst>
              <a:ext uri="{FF2B5EF4-FFF2-40B4-BE49-F238E27FC236}">
                <a16:creationId xmlns:a16="http://schemas.microsoft.com/office/drawing/2014/main" id="{864D2145-CF3C-BE29-5A60-A41F00C63909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23333"/>
          <a:stretch>
            <a:fillRect/>
          </a:stretch>
        </p:blipFill>
        <p:spPr bwMode="auto">
          <a:xfrm>
            <a:off x="0" y="905823"/>
            <a:ext cx="3590925" cy="490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lt 2">
            <a:extLst>
              <a:ext uri="{FF2B5EF4-FFF2-40B4-BE49-F238E27FC236}">
                <a16:creationId xmlns:a16="http://schemas.microsoft.com/office/drawing/2014/main" id="{1105D35E-131B-01BD-8560-127C09765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925" y="1742127"/>
            <a:ext cx="860107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8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23FC7E0-8B1E-46C1-B5D2-6A4336A2C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5020" y="949935"/>
            <a:ext cx="5882105" cy="1183665"/>
          </a:xfrm>
        </p:spPr>
        <p:txBody>
          <a:bodyPr rtlCol="0">
            <a:normAutofit/>
          </a:bodyPr>
          <a:lstStyle/>
          <a:p>
            <a:pPr rtl="0"/>
            <a:r>
              <a:rPr lang="et-EE" sz="2800" dirty="0" err="1"/>
              <a:t>Felling</a:t>
            </a:r>
            <a:r>
              <a:rPr lang="et-EE" sz="2800" dirty="0"/>
              <a:t> </a:t>
            </a:r>
            <a:r>
              <a:rPr lang="et-EE" sz="2800" dirty="0" err="1"/>
              <a:t>volume</a:t>
            </a:r>
            <a:r>
              <a:rPr lang="et-EE" sz="2800" dirty="0"/>
              <a:t> by </a:t>
            </a:r>
            <a:r>
              <a:rPr lang="et-EE" sz="2800" dirty="0" err="1"/>
              <a:t>felling</a:t>
            </a:r>
            <a:r>
              <a:rPr lang="et-EE" sz="2800" dirty="0"/>
              <a:t> </a:t>
            </a:r>
            <a:r>
              <a:rPr lang="et-EE" sz="2800" dirty="0" err="1"/>
              <a:t>types</a:t>
            </a:r>
            <a:endParaRPr lang="en-GB" sz="2800" dirty="0"/>
          </a:p>
        </p:txBody>
      </p:sp>
      <p:pic>
        <p:nvPicPr>
          <p:cNvPr id="3080" name="Picture 8" descr="metsaraie | Buller - Uudised Eestist ja välismaalt">
            <a:extLst>
              <a:ext uri="{FF2B5EF4-FFF2-40B4-BE49-F238E27FC236}">
                <a16:creationId xmlns:a16="http://schemas.microsoft.com/office/drawing/2014/main" id="{2D403B8E-2A4B-6C87-00EE-F89B227A205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9" r="28079"/>
          <a:stretch>
            <a:fillRect/>
          </a:stretch>
        </p:blipFill>
        <p:spPr bwMode="auto">
          <a:xfrm>
            <a:off x="1" y="693019"/>
            <a:ext cx="4137734" cy="551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isu kohatäide 7">
            <a:extLst>
              <a:ext uri="{FF2B5EF4-FFF2-40B4-BE49-F238E27FC236}">
                <a16:creationId xmlns:a16="http://schemas.microsoft.com/office/drawing/2014/main" id="{39EF61FB-06B9-0CCE-A95D-43F831AE1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44954" y="1858289"/>
            <a:ext cx="7694812" cy="3733990"/>
          </a:xfrm>
        </p:spPr>
      </p:pic>
    </p:spTree>
    <p:extLst>
      <p:ext uri="{BB962C8B-B14F-4D97-AF65-F5344CB8AC3E}">
        <p14:creationId xmlns:p14="http://schemas.microsoft.com/office/powerpoint/2010/main" val="755589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u kohatäide 3">
            <a:extLst>
              <a:ext uri="{FF2B5EF4-FFF2-40B4-BE49-F238E27FC236}">
                <a16:creationId xmlns:a16="http://schemas.microsoft.com/office/drawing/2014/main" id="{8BCF5854-FE4D-C860-407F-1ADF875FC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7568" y="1048139"/>
            <a:ext cx="6062472" cy="4761722"/>
          </a:xfrm>
        </p:spPr>
        <p:txBody>
          <a:bodyPr>
            <a:normAutofit/>
          </a:bodyPr>
          <a:lstStyle/>
          <a:p>
            <a:r>
              <a:rPr lang="et-EE" sz="2800" dirty="0">
                <a:latin typeface="+mj-lt"/>
              </a:rPr>
              <a:t>FOREST LAND OWNERSHIP</a:t>
            </a:r>
          </a:p>
          <a:p>
            <a:endParaRPr lang="et-EE" sz="2000" dirty="0"/>
          </a:p>
          <a:p>
            <a:r>
              <a:rPr lang="et-EE" sz="2000" dirty="0"/>
              <a:t>46%	RMK (</a:t>
            </a:r>
            <a:r>
              <a:rPr lang="et-EE" sz="2000" dirty="0" err="1"/>
              <a:t>state</a:t>
            </a:r>
            <a:r>
              <a:rPr lang="et-EE" sz="2000" dirty="0"/>
              <a:t> </a:t>
            </a:r>
            <a:r>
              <a:rPr lang="et-EE" sz="2000" dirty="0" err="1"/>
              <a:t>forest</a:t>
            </a:r>
            <a:r>
              <a:rPr lang="et-EE" sz="2000" dirty="0"/>
              <a:t>)</a:t>
            </a:r>
          </a:p>
          <a:p>
            <a:r>
              <a:rPr lang="et-EE" sz="2000" dirty="0"/>
              <a:t>49%	</a:t>
            </a:r>
            <a:r>
              <a:rPr lang="et-EE" sz="2000" dirty="0" err="1"/>
              <a:t>private</a:t>
            </a:r>
            <a:r>
              <a:rPr lang="et-EE" sz="2000" dirty="0"/>
              <a:t> </a:t>
            </a:r>
            <a:r>
              <a:rPr lang="et-EE" sz="2000" dirty="0" err="1"/>
              <a:t>forest</a:t>
            </a:r>
            <a:r>
              <a:rPr lang="et-EE" sz="2000" dirty="0"/>
              <a:t> (</a:t>
            </a:r>
            <a:r>
              <a:rPr lang="et-EE" sz="2000" dirty="0" err="1"/>
              <a:t>private</a:t>
            </a:r>
            <a:r>
              <a:rPr lang="et-EE" sz="2000" dirty="0"/>
              <a:t> </a:t>
            </a:r>
            <a:r>
              <a:rPr lang="et-EE" sz="2000" dirty="0" err="1"/>
              <a:t>persons</a:t>
            </a:r>
            <a:r>
              <a:rPr lang="et-EE" sz="2000" dirty="0"/>
              <a:t> and </a:t>
            </a:r>
            <a:r>
              <a:rPr lang="et-EE" sz="2000" dirty="0" err="1"/>
              <a:t>companies</a:t>
            </a:r>
            <a:r>
              <a:rPr lang="et-EE" sz="2000" dirty="0"/>
              <a:t>)</a:t>
            </a:r>
          </a:p>
          <a:p>
            <a:r>
              <a:rPr lang="et-EE" sz="2000" dirty="0"/>
              <a:t>5%	ohter </a:t>
            </a:r>
            <a:r>
              <a:rPr lang="et-EE" sz="2000" dirty="0" err="1"/>
              <a:t>state</a:t>
            </a:r>
            <a:r>
              <a:rPr lang="et-EE" sz="2000" dirty="0"/>
              <a:t> </a:t>
            </a:r>
            <a:r>
              <a:rPr lang="et-EE" sz="2000" dirty="0" err="1"/>
              <a:t>forest</a:t>
            </a:r>
            <a:r>
              <a:rPr lang="et-EE" sz="2000" dirty="0"/>
              <a:t> </a:t>
            </a:r>
            <a:r>
              <a:rPr lang="et-EE" sz="2000" dirty="0" err="1"/>
              <a:t>land</a:t>
            </a:r>
            <a:r>
              <a:rPr lang="et-EE" sz="2000" dirty="0"/>
              <a:t> and </a:t>
            </a:r>
            <a:r>
              <a:rPr lang="et-EE" sz="2000" dirty="0" err="1"/>
              <a:t>forest</a:t>
            </a:r>
            <a:r>
              <a:rPr lang="et-EE" sz="2000" dirty="0"/>
              <a:t> </a:t>
            </a:r>
            <a:r>
              <a:rPr lang="et-EE" sz="2000" dirty="0" err="1"/>
              <a:t>land</a:t>
            </a:r>
            <a:r>
              <a:rPr lang="et-EE" sz="2000" dirty="0"/>
              <a:t> </a:t>
            </a:r>
            <a:r>
              <a:rPr lang="et-EE" sz="2000" dirty="0" err="1"/>
              <a:t>subject</a:t>
            </a:r>
            <a:r>
              <a:rPr lang="et-EE" sz="2000" dirty="0"/>
              <a:t> 	</a:t>
            </a:r>
            <a:r>
              <a:rPr lang="et-EE" sz="2000" dirty="0" err="1"/>
              <a:t>to</a:t>
            </a:r>
            <a:r>
              <a:rPr lang="et-EE" sz="2000" dirty="0"/>
              <a:t> </a:t>
            </a:r>
            <a:r>
              <a:rPr lang="et-EE" sz="2000" dirty="0" err="1"/>
              <a:t>privatization</a:t>
            </a:r>
            <a:endParaRPr lang="et-EE" sz="2000" dirty="0"/>
          </a:p>
          <a:p>
            <a:endParaRPr lang="et-EE" sz="2000" dirty="0"/>
          </a:p>
          <a:p>
            <a:r>
              <a:rPr lang="et-EE" sz="2000" dirty="0" err="1"/>
              <a:t>Private</a:t>
            </a:r>
            <a:r>
              <a:rPr lang="et-EE" sz="2000" dirty="0"/>
              <a:t> </a:t>
            </a:r>
            <a:r>
              <a:rPr lang="et-EE" sz="2000" dirty="0" err="1"/>
              <a:t>forests</a:t>
            </a:r>
            <a:r>
              <a:rPr lang="et-EE" sz="2000" dirty="0"/>
              <a:t> </a:t>
            </a:r>
            <a:r>
              <a:rPr lang="et-EE" sz="2000" dirty="0" err="1"/>
              <a:t>ownership</a:t>
            </a:r>
            <a:r>
              <a:rPr lang="et-EE" sz="2000" dirty="0"/>
              <a:t>:</a:t>
            </a:r>
          </a:p>
          <a:p>
            <a:r>
              <a:rPr lang="et-EE" sz="2000" dirty="0"/>
              <a:t>55% 	</a:t>
            </a:r>
            <a:r>
              <a:rPr lang="et-EE" sz="2000" dirty="0" err="1"/>
              <a:t>private</a:t>
            </a:r>
            <a:r>
              <a:rPr lang="et-EE" sz="2000" dirty="0"/>
              <a:t> </a:t>
            </a:r>
            <a:r>
              <a:rPr lang="et-EE" sz="2000" dirty="0" err="1"/>
              <a:t>persons</a:t>
            </a:r>
            <a:endParaRPr lang="et-EE" sz="2000" dirty="0"/>
          </a:p>
          <a:p>
            <a:r>
              <a:rPr lang="et-EE" sz="2000" dirty="0"/>
              <a:t>45%	</a:t>
            </a:r>
            <a:r>
              <a:rPr lang="et-EE" sz="2000" dirty="0" err="1"/>
              <a:t>companies</a:t>
            </a:r>
            <a:endParaRPr lang="et-EE" sz="2000" dirty="0"/>
          </a:p>
        </p:txBody>
      </p:sp>
      <p:sp>
        <p:nvSpPr>
          <p:cNvPr id="5" name="Pildi kohatäide 2">
            <a:extLst>
              <a:ext uri="{FF2B5EF4-FFF2-40B4-BE49-F238E27FC236}">
                <a16:creationId xmlns:a16="http://schemas.microsoft.com/office/drawing/2014/main" id="{CD2F721B-1F22-AA20-893A-318B98CAF7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876799" cy="6858000"/>
          </a:xfrm>
          <a:prstGeom prst="rect">
            <a:avLst/>
          </a:prstGeom>
        </p:spPr>
        <p:txBody>
          <a:bodyPr rtlCol="0"/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9" name="Pildi kohatäide 8">
            <a:extLst>
              <a:ext uri="{FF2B5EF4-FFF2-40B4-BE49-F238E27FC236}">
                <a16:creationId xmlns:a16="http://schemas.microsoft.com/office/drawing/2014/main" id="{FAD08F22-B305-F9F1-7527-93FACB06CB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2222" r="3222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96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u kohatäide 3">
            <a:extLst>
              <a:ext uri="{FF2B5EF4-FFF2-40B4-BE49-F238E27FC236}">
                <a16:creationId xmlns:a16="http://schemas.microsoft.com/office/drawing/2014/main" id="{8BCF5854-FE4D-C860-407F-1ADF875FC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7568" y="1048139"/>
            <a:ext cx="6062472" cy="4761722"/>
          </a:xfrm>
        </p:spPr>
        <p:txBody>
          <a:bodyPr>
            <a:normAutofit/>
          </a:bodyPr>
          <a:lstStyle/>
          <a:p>
            <a:r>
              <a:rPr lang="et-EE" sz="2800" dirty="0">
                <a:latin typeface="+mj-lt"/>
              </a:rPr>
              <a:t>BIGGEST FOREST OWNERS (2025)</a:t>
            </a:r>
          </a:p>
          <a:p>
            <a:r>
              <a:rPr lang="et-EE" sz="2000" dirty="0">
                <a:latin typeface="+mj-lt"/>
              </a:rPr>
              <a:t>                          (by </a:t>
            </a:r>
            <a:r>
              <a:rPr lang="et-EE" sz="2000" dirty="0" err="1">
                <a:latin typeface="+mj-lt"/>
              </a:rPr>
              <a:t>forest</a:t>
            </a:r>
            <a:r>
              <a:rPr lang="et-EE" sz="2000" dirty="0">
                <a:latin typeface="+mj-lt"/>
              </a:rPr>
              <a:t> </a:t>
            </a:r>
            <a:r>
              <a:rPr lang="et-EE" sz="2000" dirty="0" err="1">
                <a:latin typeface="+mj-lt"/>
              </a:rPr>
              <a:t>land</a:t>
            </a:r>
            <a:r>
              <a:rPr lang="et-EE" sz="2000" dirty="0">
                <a:latin typeface="+mj-lt"/>
              </a:rPr>
              <a:t> </a:t>
            </a:r>
            <a:r>
              <a:rPr lang="et-EE" sz="2000" dirty="0" err="1">
                <a:latin typeface="+mj-lt"/>
              </a:rPr>
              <a:t>area</a:t>
            </a:r>
            <a:r>
              <a:rPr lang="et-EE" sz="2000" dirty="0">
                <a:latin typeface="+mj-lt"/>
              </a:rPr>
              <a:t>)</a:t>
            </a:r>
          </a:p>
          <a:p>
            <a:endParaRPr lang="et-EE" sz="2000" dirty="0"/>
          </a:p>
          <a:p>
            <a:r>
              <a:rPr lang="et-EE" sz="2000" dirty="0"/>
              <a:t>	State		1 110 892 ha		</a:t>
            </a:r>
          </a:p>
          <a:p>
            <a:r>
              <a:rPr lang="et-EE" sz="2000" dirty="0"/>
              <a:t>	</a:t>
            </a:r>
            <a:r>
              <a:rPr lang="et-EE" sz="2000" dirty="0" err="1"/>
              <a:t>Foreko</a:t>
            </a:r>
            <a:r>
              <a:rPr lang="et-EE" sz="2000" dirty="0"/>
              <a:t>		62 694ha</a:t>
            </a:r>
          </a:p>
          <a:p>
            <a:r>
              <a:rPr lang="et-EE" sz="2000" dirty="0"/>
              <a:t>	</a:t>
            </a:r>
            <a:r>
              <a:rPr lang="et-EE" sz="2000" dirty="0" err="1"/>
              <a:t>Tornator</a:t>
            </a:r>
            <a:r>
              <a:rPr lang="et-EE" sz="2000" dirty="0"/>
              <a:t>	58 245 ha</a:t>
            </a:r>
          </a:p>
          <a:p>
            <a:r>
              <a:rPr lang="et-EE" sz="2000" dirty="0"/>
              <a:t>	IKEA		24 795 ha   (+15 680 ha)</a:t>
            </a:r>
          </a:p>
          <a:p>
            <a:r>
              <a:rPr lang="et-EE" sz="2000" dirty="0"/>
              <a:t>	Metsagrupp	18 995 ha</a:t>
            </a:r>
          </a:p>
          <a:p>
            <a:r>
              <a:rPr lang="et-EE" sz="2000" dirty="0"/>
              <a:t>	</a:t>
            </a:r>
            <a:r>
              <a:rPr lang="et-EE" sz="2000" dirty="0" err="1"/>
              <a:t>Vestman</a:t>
            </a:r>
            <a:r>
              <a:rPr lang="et-EE" sz="2000" dirty="0"/>
              <a:t> 	18 961 ha</a:t>
            </a:r>
          </a:p>
          <a:p>
            <a:endParaRPr lang="et-EE" sz="1200" dirty="0"/>
          </a:p>
          <a:p>
            <a:endParaRPr lang="et-EE" sz="1200" dirty="0"/>
          </a:p>
        </p:txBody>
      </p:sp>
      <p:pic>
        <p:nvPicPr>
          <p:cNvPr id="2052" name="Picture 4" descr="Tüütutelt metsaostjatelt nõua oma andmete kustutamist! | Promets">
            <a:extLst>
              <a:ext uri="{FF2B5EF4-FFF2-40B4-BE49-F238E27FC236}">
                <a16:creationId xmlns:a16="http://schemas.microsoft.com/office/drawing/2014/main" id="{E867F216-BDA8-0027-7A48-38B23D2A0FA8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r="3222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567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C077C-E508-1C5A-47C6-A1D0D555F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u kohatäide 3">
            <a:extLst>
              <a:ext uri="{FF2B5EF4-FFF2-40B4-BE49-F238E27FC236}">
                <a16:creationId xmlns:a16="http://schemas.microsoft.com/office/drawing/2014/main" id="{60E83A3A-C766-DB10-0BE8-EA4A3A30D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7568" y="1048139"/>
            <a:ext cx="6062472" cy="4761722"/>
          </a:xfrm>
        </p:spPr>
        <p:txBody>
          <a:bodyPr>
            <a:normAutofit/>
          </a:bodyPr>
          <a:lstStyle/>
          <a:p>
            <a:r>
              <a:rPr lang="et-EE" sz="2800" dirty="0">
                <a:latin typeface="+mj-lt"/>
              </a:rPr>
              <a:t>FOREST LAND TRANSACTIONS</a:t>
            </a:r>
          </a:p>
          <a:p>
            <a:r>
              <a:rPr lang="et-EE" sz="2000" dirty="0">
                <a:latin typeface="+mj-lt"/>
              </a:rPr>
              <a:t>                          </a:t>
            </a:r>
            <a:endParaRPr lang="et-EE" sz="2000" dirty="0"/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A3388CED-0754-0CF2-2283-C2A5D704C1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8823322"/>
              </p:ext>
            </p:extLst>
          </p:nvPr>
        </p:nvGraphicFramePr>
        <p:xfrm>
          <a:off x="4312118" y="1769042"/>
          <a:ext cx="7437922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ldi kohatäide 5">
            <a:extLst>
              <a:ext uri="{FF2B5EF4-FFF2-40B4-BE49-F238E27FC236}">
                <a16:creationId xmlns:a16="http://schemas.microsoft.com/office/drawing/2014/main" id="{6456590D-2ABD-D9A9-00C4-1E2A35BB98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6284" r="26284"/>
          <a:stretch>
            <a:fillRect/>
          </a:stretch>
        </p:blipFill>
        <p:spPr>
          <a:xfrm>
            <a:off x="0" y="0"/>
            <a:ext cx="4126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14822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Custom 9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840660_TF67498733_Win32" id="{1D31F981-026B-433D-B1FE-22EDA482C3D7}" vid="{FE91BBCF-7CA3-436B-9474-A0CB3B4C50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–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–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–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07500725799374D92B17D0AA01CB09E" ma:contentTypeVersion="11" ma:contentTypeDescription="Luo uusi asiakirja." ma:contentTypeScope="" ma:versionID="b3aa0ed1c51bbdeb98b06edd558d0dca">
  <xsd:schema xmlns:xsd="http://www.w3.org/2001/XMLSchema" xmlns:xs="http://www.w3.org/2001/XMLSchema" xmlns:p="http://schemas.microsoft.com/office/2006/metadata/properties" xmlns:ns2="01615462-ec25-455e-ac83-f1d3484d0cf2" xmlns:ns3="38efef89-c5a8-4406-a695-888b02079707" targetNamespace="http://schemas.microsoft.com/office/2006/metadata/properties" ma:root="true" ma:fieldsID="aebdc321250c469320d831a1133646e4" ns2:_="" ns3:_="">
    <xsd:import namespace="01615462-ec25-455e-ac83-f1d3484d0cf2"/>
    <xsd:import namespace="38efef89-c5a8-4406-a695-888b020797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615462-ec25-455e-ac83-f1d3484d0c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Kuvien tunnisteet" ma:readOnly="false" ma:fieldId="{5cf76f15-5ced-4ddc-b409-7134ff3c332f}" ma:taxonomyMulti="true" ma:sspId="46906b78-90a5-4c72-b002-032a5a5e99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fef89-c5a8-4406-a695-888b02079707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e41f0634-5098-4ab3-8558-50425cbdd980}" ma:internalName="TaxCatchAll" ma:showField="CatchAllData" ma:web="38efef89-c5a8-4406-a695-888b020797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1615462-ec25-455e-ac83-f1d3484d0cf2">
      <Terms xmlns="http://schemas.microsoft.com/office/infopath/2007/PartnerControls"/>
    </lcf76f155ced4ddcb4097134ff3c332f>
    <TaxCatchAll xmlns="38efef89-c5a8-4406-a695-888b02079707" xsi:nil="true"/>
  </documentManagement>
</p:properties>
</file>

<file path=customXml/itemProps1.xml><?xml version="1.0" encoding="utf-8"?>
<ds:datastoreItem xmlns:ds="http://schemas.openxmlformats.org/officeDocument/2006/customXml" ds:itemID="{159187C1-630C-405A-830B-EED062A496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82F80B-1BB1-4E6B-95FF-D610EACD0889}"/>
</file>

<file path=customXml/itemProps3.xml><?xml version="1.0" encoding="utf-8"?>
<ds:datastoreItem xmlns:ds="http://schemas.openxmlformats.org/officeDocument/2006/customXml" ds:itemID="{EE0F876D-ECAD-49DD-95DE-E4DA3D4E9CA1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{543968F2-7B20-47AD-9E14-A91C058AD5B6}tf67498733_win32</Template>
  <TotalTime>1936</TotalTime>
  <Words>586</Words>
  <Application>Microsoft Office PowerPoint</Application>
  <PresentationFormat>Laajakuva</PresentationFormat>
  <Paragraphs>91</Paragraphs>
  <Slides>13</Slides>
  <Notes>8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Calisto MT</vt:lpstr>
      <vt:lpstr>Univers Condensed</vt:lpstr>
      <vt:lpstr>ChronicleVTI</vt:lpstr>
      <vt:lpstr>Forestry  in estonia</vt:lpstr>
      <vt:lpstr>PowerPoint-esitys</vt:lpstr>
      <vt:lpstr>PowerPoint-esitys</vt:lpstr>
      <vt:lpstr>FELLINGS</vt:lpstr>
      <vt:lpstr>PowerPoint-esitys</vt:lpstr>
      <vt:lpstr>Felling volume by felling types</vt:lpstr>
      <vt:lpstr>PowerPoint-esitys</vt:lpstr>
      <vt:lpstr>PowerPoint-esitys</vt:lpstr>
      <vt:lpstr>PowerPoint-esitys</vt:lpstr>
      <vt:lpstr>Basics of the forest management</vt:lpstr>
      <vt:lpstr>Specific features of estonian forestry</vt:lpstr>
      <vt:lpstr>Forest policy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Riido Rosin</dc:creator>
  <cp:lastModifiedBy>Erkki Eteläaho</cp:lastModifiedBy>
  <cp:revision>17</cp:revision>
  <dcterms:created xsi:type="dcterms:W3CDTF">2024-10-02T13:37:27Z</dcterms:created>
  <dcterms:modified xsi:type="dcterms:W3CDTF">2025-11-26T08:04:11Z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0x010100F07500725799374D92B17D0AA01CB09E</vt:lpwstr>
  </property>
  <property fmtid="{D5CDD505-2E9C-101B-9397-08002B2CF9AE}" pid="3" name="MediaServiceImageTags">
    <vt:lpwstr/>
  </property>
</Properties>
</file>