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270" r:id="rId4"/>
    <p:sldId id="259" r:id="rId5"/>
    <p:sldId id="260" r:id="rId6"/>
    <p:sldId id="264" r:id="rId7"/>
    <p:sldId id="290" r:id="rId8"/>
    <p:sldId id="265" r:id="rId9"/>
    <p:sldId id="273" r:id="rId10"/>
    <p:sldId id="299" r:id="rId11"/>
    <p:sldId id="282" r:id="rId12"/>
    <p:sldId id="304" r:id="rId13"/>
    <p:sldId id="305" r:id="rId14"/>
    <p:sldId id="302" r:id="rId15"/>
    <p:sldId id="297" r:id="rId16"/>
    <p:sldId id="280" r:id="rId17"/>
    <p:sldId id="291" r:id="rId18"/>
    <p:sldId id="293" r:id="rId19"/>
    <p:sldId id="294" r:id="rId20"/>
    <p:sldId id="275" r:id="rId21"/>
    <p:sldId id="283" r:id="rId22"/>
    <p:sldId id="292" r:id="rId23"/>
    <p:sldId id="295" r:id="rId24"/>
    <p:sldId id="301" r:id="rId25"/>
    <p:sldId id="307" r:id="rId26"/>
    <p:sldId id="281" r:id="rId27"/>
    <p:sldId id="289" r:id="rId28"/>
    <p:sldId id="300" r:id="rId29"/>
    <p:sldId id="296" r:id="rId30"/>
    <p:sldId id="288" r:id="rId31"/>
    <p:sldId id="286" r:id="rId32"/>
    <p:sldId id="287" r:id="rId33"/>
    <p:sldId id="276" r:id="rId34"/>
    <p:sldId id="298" r:id="rId35"/>
    <p:sldId id="277" r:id="rId3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AE25D4FF-FC3D-4841-824F-C451AF318032}">
          <p14:sldIdLst>
            <p14:sldId id="256"/>
            <p14:sldId id="306"/>
            <p14:sldId id="270"/>
          </p14:sldIdLst>
        </p14:section>
        <p14:section name="Nimetön osa" id="{52998DD3-CAB4-47D0-ADB9-E949710D89EE}">
          <p14:sldIdLst>
            <p14:sldId id="259"/>
            <p14:sldId id="260"/>
            <p14:sldId id="264"/>
            <p14:sldId id="290"/>
            <p14:sldId id="265"/>
            <p14:sldId id="273"/>
            <p14:sldId id="299"/>
            <p14:sldId id="282"/>
            <p14:sldId id="304"/>
            <p14:sldId id="305"/>
            <p14:sldId id="302"/>
            <p14:sldId id="297"/>
            <p14:sldId id="280"/>
            <p14:sldId id="291"/>
            <p14:sldId id="293"/>
            <p14:sldId id="294"/>
            <p14:sldId id="275"/>
            <p14:sldId id="283"/>
            <p14:sldId id="292"/>
            <p14:sldId id="295"/>
            <p14:sldId id="301"/>
            <p14:sldId id="307"/>
            <p14:sldId id="281"/>
            <p14:sldId id="289"/>
            <p14:sldId id="300"/>
            <p14:sldId id="296"/>
            <p14:sldId id="288"/>
            <p14:sldId id="286"/>
            <p14:sldId id="287"/>
            <p14:sldId id="276"/>
            <p14:sldId id="298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24" autoAdjust="0"/>
    <p:restoredTop sz="94660"/>
  </p:normalViewPr>
  <p:slideViewPr>
    <p:cSldViewPr snapToGrid="0">
      <p:cViewPr varScale="1">
        <p:scale>
          <a:sx n="180" d="100"/>
          <a:sy n="180" d="100"/>
        </p:scale>
        <p:origin x="31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5818CF-28AE-486F-BD52-BEE7BF9B8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E3975E4-CF7C-406C-BC45-424821F26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878566A-39F8-4062-8CCD-F96ACD625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0B2-6576-4472-B0BC-796829DD800F}" type="datetimeFigureOut">
              <a:rPr lang="fi-FI" smtClean="0"/>
              <a:t>5.6.2025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9863550-24AA-47ED-87A2-557BECC2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E56C8E7-2FB0-4B08-82C8-2DA8FEF63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9A97-BF9D-44E0-AB5B-B74604181C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1251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B7C0C9-602B-4C67-BEDB-AAE87873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3D4E4C8-7BF2-4A3B-AA5F-D74777DA4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77DA4C-AF1C-40F5-B55D-716EFDA6B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0B2-6576-4472-B0BC-796829DD800F}" type="datetimeFigureOut">
              <a:rPr lang="fi-FI" smtClean="0"/>
              <a:t>5.6.2025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6A05BDB-9044-4C59-84C0-0B0C0A198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CB995EB-B800-40E0-BE77-17B5A4483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9A97-BF9D-44E0-AB5B-B74604181C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678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E51D3CF3-F7D4-4572-A1BD-6DFB6D93C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96BE642-A9AD-4540-A934-3392B987F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18ECA7-EFB3-4365-AA92-17F20BAC6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0B2-6576-4472-B0BC-796829DD800F}" type="datetimeFigureOut">
              <a:rPr lang="fi-FI" smtClean="0"/>
              <a:t>5.6.2025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5235746-9260-408A-9B6E-E41455CF8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A24E03C-34EF-4D91-948B-5579B86A5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9A97-BF9D-44E0-AB5B-B74604181C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653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1910CF-7678-40C8-8C91-6E7A209A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370E78-350D-4C65-A237-14A92A395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FD25243-558E-4FEB-AC46-14BA766F9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0B2-6576-4472-B0BC-796829DD800F}" type="datetimeFigureOut">
              <a:rPr lang="fi-FI" smtClean="0"/>
              <a:t>5.6.2025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91E5C17-19F1-4390-BD22-79D40D144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72A0E7F-C69A-48E9-BA8C-B4956120D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9A97-BF9D-44E0-AB5B-B74604181C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279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EF2613-A492-4D53-B98D-C8DC26E7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4AAB096-88DC-4915-ADE3-780E14F67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8A122C8-CEFA-4508-9D97-1CF786600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0B2-6576-4472-B0BC-796829DD800F}" type="datetimeFigureOut">
              <a:rPr lang="fi-FI" smtClean="0"/>
              <a:t>5.6.2025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4B6EC1-7181-4066-99BE-F674803D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35C3F24-36F3-44DE-92E4-6BF88859D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9A97-BF9D-44E0-AB5B-B74604181C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124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ED8DA1-4A54-442D-91D3-0634EB8E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D82448-DB5A-4FE4-971B-6ECFD65BE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BF8E542-E7B8-45F8-B752-7220E07C9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E8FE1AC-ACD6-448D-BE8B-F2211EF17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0B2-6576-4472-B0BC-796829DD800F}" type="datetimeFigureOut">
              <a:rPr lang="fi-FI" smtClean="0"/>
              <a:t>5.6.2025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19EC2B0-38B9-4520-BF61-F7C92E146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932D7E1-155A-48E1-8682-C0B75624C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9A97-BF9D-44E0-AB5B-B74604181C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887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3B27DF-01EE-4C41-8091-2733107E9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CCD3D-D9C8-40EE-A5E6-B35F14BD8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648ADB8-9F8F-418A-B3A6-88E604F56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67446BF-7039-4AFE-93E1-7F0BA8967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8EF2103-7D71-4039-A107-E2F13F5B1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BECC96-DC04-40BA-9F98-800CD5EB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0B2-6576-4472-B0BC-796829DD800F}" type="datetimeFigureOut">
              <a:rPr lang="fi-FI" smtClean="0"/>
              <a:t>5.6.2025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2F9CFF2-CBA3-4CB9-BD3E-B3AEE1769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BC75AE8-9FBA-4491-A8EA-F878C6E0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9A97-BF9D-44E0-AB5B-B74604181C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456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55F86E-9480-4E54-A07F-470E4B909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70B4709-E468-412C-9847-DA0BA87F4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0B2-6576-4472-B0BC-796829DD800F}" type="datetimeFigureOut">
              <a:rPr lang="fi-FI" smtClean="0"/>
              <a:t>5.6.2025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7E34D84-32D3-4F15-B051-F78587E3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EF66C74-85A4-462B-8669-74C94A8D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9A97-BF9D-44E0-AB5B-B74604181C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993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2BFA742-570E-41A9-8258-B33B72A8D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0B2-6576-4472-B0BC-796829DD800F}" type="datetimeFigureOut">
              <a:rPr lang="fi-FI" smtClean="0"/>
              <a:t>5.6.2025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321B339-839E-4265-9FB1-CE80FD3F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776EE01-6518-47F2-9815-8CD9992B1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9A97-BF9D-44E0-AB5B-B74604181C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985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FEE4A-AAAC-4FFC-858B-9B3FC2BA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1BF872-EE36-46C9-8140-430ED97C6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564D27-763E-45D0-9F5D-8727B069C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2E4C7A0-E545-4D01-9FB9-D97F84AF5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0B2-6576-4472-B0BC-796829DD800F}" type="datetimeFigureOut">
              <a:rPr lang="fi-FI" smtClean="0"/>
              <a:t>5.6.2025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05A38FC-84E9-4820-871A-882C12D6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E2DA9C0-C886-422B-B906-8E1F2D88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9A97-BF9D-44E0-AB5B-B74604181C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667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45C71A-4605-40F4-9B43-6EAFE4C1F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209D89A-B2BC-4814-A8F0-9EE7DEA558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080AAC-8B11-447B-8223-84A3A464F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005D1B5-6AD3-4AF7-8E1E-0692EA991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0B2-6576-4472-B0BC-796829DD800F}" type="datetimeFigureOut">
              <a:rPr lang="fi-FI" smtClean="0"/>
              <a:t>5.6.2025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23E08D3-29B2-4971-A523-A1444B85A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E10328C-A974-4B87-ADEB-2558F33E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9A97-BF9D-44E0-AB5B-B74604181C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6589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86D93B5-FA34-472F-97DE-F214C2C90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276926-D0B7-489F-B3B1-987CFD41F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407A33D-CC95-4087-9F0A-1B512E972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680B2-6576-4472-B0BC-796829DD800F}" type="datetimeFigureOut">
              <a:rPr lang="fi-FI" smtClean="0"/>
              <a:t>5.6.2025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456BFE3-6867-4340-BA79-17854CB06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DFD52AE-09E1-49FB-9050-6F62DFC3C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69A97-BF9D-44E0-AB5B-B74604181C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008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lex.fi/fi/laki/ajantasa/1963/19630295" TargetMode="External"/><Relationship Id="rId2" Type="http://schemas.openxmlformats.org/officeDocument/2006/relationships/hyperlink" Target="https://www.museovirasto.fi/fi/kulttuuriymparisto/arkeologinen-kulttuuriperinto/arkeologisen-kulttuuriperinnon-suojelu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hkonruukki.fi/fi/" TargetMode="External"/><Relationship Id="rId3" Type="http://schemas.openxmlformats.org/officeDocument/2006/relationships/hyperlink" Target="http://www.kantapuu.fi/" TargetMode="External"/><Relationship Id="rId7" Type="http://schemas.openxmlformats.org/officeDocument/2006/relationships/hyperlink" Target="http://www.verla.fi/fi/museo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nurmes.fi/museo" TargetMode="External"/><Relationship Id="rId5" Type="http://schemas.openxmlformats.org/officeDocument/2006/relationships/hyperlink" Target="http://www.lieksa.fi/museo" TargetMode="External"/><Relationship Id="rId4" Type="http://schemas.openxmlformats.org/officeDocument/2006/relationships/hyperlink" Target="http://www.lapinmetsamuseo.fi/" TargetMode="External"/><Relationship Id="rId9" Type="http://schemas.openxmlformats.org/officeDocument/2006/relationships/hyperlink" Target="http://www.metsastysmuseo.fi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://www.finna.fi/" TargetMode="Externa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.kansalliskirjasto.fi/" TargetMode="External"/><Relationship Id="rId7" Type="http://schemas.openxmlformats.org/officeDocument/2006/relationships/hyperlink" Target="https://vaari.finna.fi/" TargetMode="External"/><Relationship Id="rId2" Type="http://schemas.openxmlformats.org/officeDocument/2006/relationships/hyperlink" Target="https://www.helsinki.fi/fi/helsingin-yliopiston-kirjast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tu.fi/fi/yliopisto/kirjasto" TargetMode="External"/><Relationship Id="rId5" Type="http://schemas.openxmlformats.org/officeDocument/2006/relationships/hyperlink" Target="http://www.kansalliskirjasto.fi/" TargetMode="External"/><Relationship Id="rId4" Type="http://schemas.openxmlformats.org/officeDocument/2006/relationships/hyperlink" Target="https://helka.finna.fi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Mets%C3%A4kondukt%C3%B6%C3%B6ri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s://fi.wikipedia.org/wiki/Evon_mets%C3%A4opisto" TargetMode="Externa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hyperlink" Target="https://fi.wikipedia.org/wiki/Suomen_Mets%C3%A4tieteellinen_Seura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rc.fi:8080/VakkaWWW/EtuSivu.action" TargetMode="External"/><Relationship Id="rId2" Type="http://schemas.openxmlformats.org/officeDocument/2006/relationships/hyperlink" Target="http://www.narc.fi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lka.fi/" TargetMode="External"/><Relationship Id="rId4" Type="http://schemas.openxmlformats.org/officeDocument/2006/relationships/hyperlink" Target="http://www.kotiseutuliitto.fi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helda.helsinki.fi/handle/10138/20663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2CD1A7-6A60-451C-9F12-F1AC92ADF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6869"/>
            <a:ext cx="9144000" cy="3667444"/>
          </a:xfrm>
        </p:spPr>
        <p:txBody>
          <a:bodyPr>
            <a:normAutofit fontScale="90000"/>
          </a:bodyPr>
          <a:lstStyle/>
          <a:p>
            <a:br>
              <a:rPr lang="fi-FI" sz="5300" b="1" dirty="0"/>
            </a:br>
            <a:br>
              <a:rPr lang="fi-FI" sz="5300" b="1" dirty="0"/>
            </a:br>
            <a:br>
              <a:rPr lang="fi-FI" sz="5300" b="1" dirty="0"/>
            </a:br>
            <a:br>
              <a:rPr lang="fi-FI" sz="5300" b="1" dirty="0"/>
            </a:br>
            <a:r>
              <a:rPr lang="fi-FI" sz="5300" b="1" dirty="0"/>
              <a:t>Miten tutkin ja tallennan oman metsän historiaa?</a:t>
            </a:r>
            <a:br>
              <a:rPr lang="fi-FI" sz="5300" b="1" dirty="0"/>
            </a:br>
            <a:br>
              <a:rPr lang="fi-FI" sz="4400" dirty="0"/>
            </a:br>
            <a:r>
              <a:rPr lang="fi-FI" sz="3600" dirty="0"/>
              <a:t>MMT, </a:t>
            </a:r>
            <a:r>
              <a:rPr lang="fi-FI" sz="3600" dirty="0" err="1"/>
              <a:t>dos</a:t>
            </a:r>
            <a:r>
              <a:rPr lang="fi-FI" sz="3600" dirty="0"/>
              <a:t>. Tapani Tasanen</a:t>
            </a:r>
            <a:br>
              <a:rPr lang="fi-FI" sz="4400" dirty="0"/>
            </a:br>
            <a:r>
              <a:rPr lang="fi-FI" sz="5400" dirty="0"/>
              <a:t>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1BE009-2E13-4613-97E2-B5AEAE2D9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1291"/>
            <a:ext cx="9144000" cy="2345634"/>
          </a:xfrm>
        </p:spPr>
        <p:txBody>
          <a:bodyPr>
            <a:normAutofit/>
          </a:bodyPr>
          <a:lstStyle/>
          <a:p>
            <a:endParaRPr lang="fi-FI" sz="4400" dirty="0"/>
          </a:p>
          <a:p>
            <a:r>
              <a:rPr lang="fi-FI" sz="2800" dirty="0"/>
              <a:t>Tampereen Seudun Metsänomistajat ry.</a:t>
            </a:r>
          </a:p>
          <a:p>
            <a:r>
              <a:rPr lang="fi-FI" sz="2800" dirty="0"/>
              <a:t>Vuosikokous 11.3.2020</a:t>
            </a:r>
          </a:p>
        </p:txBody>
      </p:sp>
    </p:spTree>
    <p:extLst>
      <p:ext uri="{BB962C8B-B14F-4D97-AF65-F5344CB8AC3E}">
        <p14:creationId xmlns:p14="http://schemas.microsoft.com/office/powerpoint/2010/main" val="1022056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0AD164-5F92-4779-A9D3-E353C895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1"/>
            <a:ext cx="10515600" cy="1338785"/>
          </a:xfrm>
        </p:spPr>
        <p:txBody>
          <a:bodyPr>
            <a:normAutofit/>
          </a:bodyPr>
          <a:lstStyle/>
          <a:p>
            <a:r>
              <a:rPr lang="fi-FI" b="1" dirty="0"/>
              <a:t>Lustotutkimuksen aiheita ja menetelmiä</a:t>
            </a:r>
            <a:br>
              <a:rPr lang="fi-FI" b="1" dirty="0"/>
            </a:br>
            <a:r>
              <a:rPr lang="fi-FI" sz="3200" b="1" dirty="0"/>
              <a:t>(Kuvia </a:t>
            </a:r>
            <a:r>
              <a:rPr lang="fi-FI" sz="3200" b="1" dirty="0" err="1"/>
              <a:t>LUKEn</a:t>
            </a:r>
            <a:r>
              <a:rPr lang="fi-FI" sz="3200" b="1" dirty="0"/>
              <a:t> tutkija Mauri Timosen julkaisuista)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7C027DA6-2FDD-4C04-BA04-66CECBB4A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130" y="3633676"/>
            <a:ext cx="4832583" cy="307112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2C8AB62-1C77-4CF3-8FED-397DE29979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67" y="1399746"/>
            <a:ext cx="6347707" cy="431743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ACCD256-6955-428A-A92A-831270A03F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131" y="1399746"/>
            <a:ext cx="4770158" cy="20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38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4047F0-DAE4-4406-93E5-F5B84C566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fi-FI" b="1" dirty="0"/>
              <a:t>3. Kansanperinnettä metsämaisemassa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4B362F-9C87-4916-A3FF-9BE8EF91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918"/>
            <a:ext cx="10515600" cy="5294140"/>
          </a:xfrm>
        </p:spPr>
        <p:txBody>
          <a:bodyPr>
            <a:normAutofit fontScale="92500" lnSpcReduction="10000"/>
          </a:bodyPr>
          <a:lstStyle/>
          <a:p>
            <a:r>
              <a:rPr lang="fi-FI" b="1" dirty="0"/>
              <a:t>Käytöstä poistuneet tiet, polut, vesiväylät, sillat, rautatiet…</a:t>
            </a:r>
          </a:p>
          <a:p>
            <a:r>
              <a:rPr lang="fi-FI" b="1" dirty="0"/>
              <a:t>Kaskiviljelyn ja tervanpolton jäänteet ja vaikutukset maisemaan</a:t>
            </a:r>
          </a:p>
          <a:p>
            <a:r>
              <a:rPr lang="fi-FI" b="1" dirty="0"/>
              <a:t>Asuntojen, kesänavetoiden ym. rakennusten jäänteet</a:t>
            </a:r>
          </a:p>
          <a:p>
            <a:r>
              <a:rPr lang="fi-FI" b="1" dirty="0"/>
              <a:t>Metsän ja muiden luonnonvarojen käytön jäljet: uittorakenteet, kullankaivuun jäljet, hylätyt kaivokset, </a:t>
            </a:r>
            <a:r>
              <a:rPr lang="fi-FI" b="1" dirty="0" err="1"/>
              <a:t>rutaruukit</a:t>
            </a:r>
            <a:r>
              <a:rPr lang="fi-FI" b="1" dirty="0"/>
              <a:t> ja turvetuotannon alueet, peltojen metsitys, pihkanjuoksutuspuut … </a:t>
            </a:r>
          </a:p>
          <a:p>
            <a:r>
              <a:rPr lang="fi-FI" b="1" dirty="0"/>
              <a:t>Pyhät paikat: metsäkirkot, seidat jne.</a:t>
            </a:r>
          </a:p>
          <a:p>
            <a:r>
              <a:rPr lang="fi-FI" b="1" dirty="0"/>
              <a:t>Karsikkopuut – vainajien muistoksi tai pitämiseksi poissa elävien luota</a:t>
            </a:r>
          </a:p>
          <a:p>
            <a:r>
              <a:rPr lang="fi-FI" b="1" dirty="0"/>
              <a:t>Tienviitat, maamerkit mm. meren rannalla, saarissa ja tuntureilla</a:t>
            </a:r>
          </a:p>
          <a:p>
            <a:r>
              <a:rPr lang="fi-FI" b="1" dirty="0"/>
              <a:t>Kansan perinteiset kokoontumispaikat (kalliot, rannat, niityt jne.)</a:t>
            </a:r>
          </a:p>
          <a:p>
            <a:r>
              <a:rPr lang="fi-FI" b="1" dirty="0"/>
              <a:t>Linnavuoret ja muut puolustusrakenteet</a:t>
            </a:r>
          </a:p>
          <a:p>
            <a:r>
              <a:rPr lang="fi-FI" b="1" dirty="0"/>
              <a:t>Yleisohje: säilytetään jos mahdollista</a:t>
            </a:r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407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7B45EA-7C7E-4432-9C43-175ED59AA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8982"/>
          </a:xfrm>
        </p:spPr>
        <p:txBody>
          <a:bodyPr>
            <a:noAutofit/>
          </a:bodyPr>
          <a:lstStyle/>
          <a:p>
            <a:r>
              <a:rPr lang="fi-FI" b="1" dirty="0"/>
              <a:t>Alavuden muinaiskoru sai uuden elämän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FD5BC000-7842-4C89-BE10-5CCB66FAF8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91082" y="3005175"/>
            <a:ext cx="4554805" cy="3596515"/>
          </a:xfrm>
          <a:prstGeom prst="rect">
            <a:avLst/>
          </a:prstGeom>
        </p:spPr>
      </p:pic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F9E487C7-B625-4107-8D54-0D87F5B28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503219"/>
            <a:ext cx="4805939" cy="4365770"/>
          </a:xfrm>
        </p:spPr>
        <p:txBody>
          <a:bodyPr>
            <a:normAutofit lnSpcReduction="10000"/>
          </a:bodyPr>
          <a:lstStyle/>
          <a:p>
            <a:r>
              <a:rPr lang="fi-FI" sz="2400" b="1" dirty="0"/>
              <a:t>K</a:t>
            </a:r>
            <a:r>
              <a:rPr lang="fi-FI" sz="2400" b="1"/>
              <a:t>eisalan </a:t>
            </a:r>
            <a:r>
              <a:rPr lang="fi-FI" sz="2400" b="1" dirty="0"/>
              <a:t>tilalta Alavudelta löytyi vuonna 1909 useita rautakautisia esineitä vanhaa männyn kantoa nostettaessa. Löydös dokumentoitiin ja esineet toimitettiin Satakunnan museon välityksellä Kansallismuseoon.</a:t>
            </a:r>
          </a:p>
          <a:p>
            <a:r>
              <a:rPr lang="fi-FI" sz="2400" b="1" dirty="0"/>
              <a:t>Ylemmässä kuvassa on kartta löydöksen sijainnista.  </a:t>
            </a:r>
          </a:p>
          <a:p>
            <a:r>
              <a:rPr lang="fi-FI" sz="2400" b="1" dirty="0"/>
              <a:t>Alempi kuva: Löydökseen kuulunutta rintakorua käytettiin mallina ja samanlaista korua ryhdyttiin valmistamaan uudelleen.  </a:t>
            </a:r>
          </a:p>
          <a:p>
            <a:endParaRPr lang="fi-FI" sz="2400" dirty="0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3D717355-1B29-4493-BB08-A0608E11042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082" y="256310"/>
            <a:ext cx="4554805" cy="267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29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6341D4-87B0-4CCB-969B-8BD6D199E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Ohjeita  museovirastosta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D0AAFD5-A93F-466B-8DBF-19E7A534D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b="1" dirty="0"/>
              <a:t>Museoviraston verkkosivuilla on tietoa, miten maaperästä löytyvien muinaismuistojen kanssa tulee toimia.</a:t>
            </a:r>
          </a:p>
          <a:p>
            <a:r>
              <a:rPr lang="fi-FI" b="1" dirty="0"/>
              <a:t>Esinelöydöt tapahtuvat usein rakentamisen tai muiden maansiirtotöiden yhteydessä</a:t>
            </a:r>
            <a:r>
              <a:rPr lang="fi-FI" dirty="0"/>
              <a:t>.</a:t>
            </a:r>
          </a:p>
          <a:p>
            <a:r>
              <a:rPr lang="fi-FI" b="1" dirty="0">
                <a:hlinkClick r:id="rId2"/>
              </a:rPr>
              <a:t>https://www.museovirasto.fi/fi/kulttuuriymparisto/arkeologinen-kulttuuriperinto/arkeologisen-kulttuuriperinnon-suojelu</a:t>
            </a:r>
            <a:endParaRPr lang="fi-FI" b="1" dirty="0"/>
          </a:p>
          <a:p>
            <a:r>
              <a:rPr lang="fi-FI" b="1" u="sng" dirty="0"/>
              <a:t>Muinaismuistolaki</a:t>
            </a:r>
            <a:r>
              <a:rPr lang="fi-FI" b="1" dirty="0"/>
              <a:t> vuonna 2019 tehtyine  muutoksineen löytyy osoitteesta </a:t>
            </a:r>
            <a:r>
              <a:rPr lang="fi-FI" b="1" dirty="0">
                <a:hlinkClick r:id="rId3"/>
              </a:rPr>
              <a:t>https://www.finlex.fi/fi/laki/ajantasa/1963/19630295</a:t>
            </a:r>
            <a:endParaRPr lang="fi-FI" b="1" dirty="0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C10957D-9B23-4E2D-861B-B00A0336C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188" y="1688526"/>
            <a:ext cx="6172200" cy="3471423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90D6C6B7-0EA2-481D-95DA-8E7FB24A676B}"/>
              </a:ext>
            </a:extLst>
          </p:cNvPr>
          <p:cNvSpPr txBox="1"/>
          <p:nvPr/>
        </p:nvSpPr>
        <p:spPr>
          <a:xfrm>
            <a:off x="5451566" y="5630091"/>
            <a:ext cx="553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Turun yliopiston arkeologien tutkima kivikasa Sysmässä.</a:t>
            </a:r>
          </a:p>
        </p:txBody>
      </p:sp>
    </p:spTree>
    <p:extLst>
      <p:ext uri="{BB962C8B-B14F-4D97-AF65-F5344CB8AC3E}">
        <p14:creationId xmlns:p14="http://schemas.microsoft.com/office/powerpoint/2010/main" val="1298631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75A54C-CA56-4494-BCAC-E54B657B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b="1" dirty="0"/>
              <a:t>Luonnonsuojelulla ja luontopalveluilla on omat opasteensa ja merkkinsä maastossa ja kartoilla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2D21CEDF-E846-48FC-9FC7-590162F04E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48092" y="2510144"/>
            <a:ext cx="4206444" cy="3026228"/>
          </a:xfrm>
        </p:spPr>
      </p:pic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3304AA5C-5668-40BF-A6AC-74A2B7130D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120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77491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B5420767-F2E1-4A9B-B3F5-E551CA669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793632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Esimerkki ympäristön-suojelukohteesta – mitä tässä on esim. kahden vuosisadan kuluttua?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7E755BB4-1B75-4EF1-BF24-2202A15EE9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3213" y="707022"/>
            <a:ext cx="6587747" cy="5201745"/>
          </a:xfrm>
        </p:spPr>
      </p:pic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61FF914D-7DD7-42C4-B18A-E2914489A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20983"/>
            <a:ext cx="3932237" cy="3665639"/>
          </a:xfrm>
        </p:spPr>
        <p:txBody>
          <a:bodyPr/>
          <a:lstStyle/>
          <a:p>
            <a:r>
              <a:rPr lang="fi-FI" b="1" dirty="0"/>
              <a:t>Suomen Metsäkeskuksen päätöksellä Kuusikon tilalle perustettu suojelukohde, joka perustuu metsälain 10 §:</a:t>
            </a:r>
            <a:r>
              <a:rPr lang="fi-FI" b="1" dirty="0" err="1"/>
              <a:t>ään</a:t>
            </a:r>
            <a:r>
              <a:rPr lang="fi-FI" b="1" dirty="0"/>
              <a:t>.</a:t>
            </a:r>
          </a:p>
          <a:p>
            <a:r>
              <a:rPr lang="fi-FI" b="1" dirty="0"/>
              <a:t>Metsäkeskuksen kanssa on tehty sopimus kymmenen vuoden suojeluajasta. Metsäkeskus maksoi kertakorvauksen tästä kohteesta sekä samalla tilalla olevan varttuneen puronvarsikuusikon suojelusta.</a:t>
            </a:r>
          </a:p>
          <a:p>
            <a:r>
              <a:rPr lang="fi-FI" b="1" dirty="0"/>
              <a:t>Kohteita ei ole merkitty maastoon, mutta esim. Metsään.fi –kartalle ne on rajattu. </a:t>
            </a:r>
          </a:p>
          <a:p>
            <a:r>
              <a:rPr lang="fi-FI" b="1" dirty="0"/>
              <a:t>Luonnonsuojelulain nojalla rauhoitetut kohteet merkitään myös maastoon noin metrin korkuisilla puutolpilla.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7981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ECD3D7-1BA8-4AF2-ABD1-28206A968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4. Rajat kartalla ja maastossa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6B4DFFB-DB65-4071-B8A9-89DBDE0E9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b="1" dirty="0"/>
              <a:t>Hallintoyksiköiden rajat: valtio, maakunta, kihlakunta, pitäjä, kylä, tila, torppa, </a:t>
            </a:r>
          </a:p>
          <a:p>
            <a:r>
              <a:rPr lang="fi-FI" b="1" dirty="0"/>
              <a:t>Yhteiset alueet kuten tiet, rautatiet, vesiväylät, vesijätöt ja uimarannat, kaavoituksen maankäyttövaraukset …</a:t>
            </a:r>
          </a:p>
          <a:p>
            <a:r>
              <a:rPr lang="fi-FI" b="1" dirty="0"/>
              <a:t>Voimassa olevia rajoja tai historiallisia jäänteitä </a:t>
            </a:r>
          </a:p>
          <a:p>
            <a:r>
              <a:rPr lang="fi-FI" b="1" dirty="0"/>
              <a:t>Valtion maiden toiminnot (Metsähallitus, Puolustusvoimat…)</a:t>
            </a:r>
          </a:p>
          <a:p>
            <a:r>
              <a:rPr lang="fi-FI" b="1" dirty="0"/>
              <a:t>Luonnonsuojelualueet (valtion, kuntien ja yksityisten mailla)</a:t>
            </a:r>
          </a:p>
          <a:p>
            <a:r>
              <a:rPr lang="fi-FI" b="1" dirty="0"/>
              <a:t>Maankäyttöön liittyvät rajat: metsä, pelto, maa-ainesten ottopaikat, pohjavesialueet, erilaiset suoja-alueet, kulkuoikeudet, sähkölinjat...</a:t>
            </a:r>
          </a:p>
          <a:p>
            <a:r>
              <a:rPr lang="fi-FI" b="1" dirty="0"/>
              <a:t>Missä raja, sieltä kartta!</a:t>
            </a:r>
          </a:p>
          <a:p>
            <a:r>
              <a:rPr lang="fi-FI" b="1" dirty="0"/>
              <a:t>Rajoja ei ole aina merkitty maastoon: </a:t>
            </a:r>
            <a:r>
              <a:rPr lang="fi-FI" b="1" dirty="0" err="1"/>
              <a:t>gps</a:t>
            </a:r>
            <a:r>
              <a:rPr lang="fi-FI" b="1" dirty="0"/>
              <a:t> ja itse kartta merkintöineen ja mittakaavoineen katsotaan riittäviksi kuvio- ja toimenpiderajojen paikannusvälineiksi nykyisissä metsätalouden kartoissa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1272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6F6490-E320-4DD8-B9E2-94B0B2CB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65909"/>
            <a:ext cx="3841069" cy="1591491"/>
          </a:xfrm>
        </p:spPr>
        <p:txBody>
          <a:bodyPr>
            <a:normAutofit fontScale="90000"/>
          </a:bodyPr>
          <a:lstStyle/>
          <a:p>
            <a:br>
              <a:rPr lang="fi-FI" sz="2800" b="1" dirty="0"/>
            </a:br>
            <a:br>
              <a:rPr lang="fi-FI" sz="2800" b="1" dirty="0"/>
            </a:br>
            <a:br>
              <a:rPr lang="fi-FI" sz="2800" b="1" dirty="0"/>
            </a:br>
            <a:r>
              <a:rPr lang="fi-FI" sz="2800" b="1" dirty="0"/>
              <a:t>Isojakokartta Somerolta 1700- ja 1800-lukujen vaihteesta </a:t>
            </a:r>
            <a:br>
              <a:rPr lang="fi-FI" sz="2800" b="1" dirty="0"/>
            </a:br>
            <a:endParaRPr lang="fi-FI" sz="2800" dirty="0"/>
          </a:p>
        </p:txBody>
      </p:sp>
      <p:pic>
        <p:nvPicPr>
          <p:cNvPr id="12" name="Sisällön paikkamerkki 11">
            <a:extLst>
              <a:ext uri="{FF2B5EF4-FFF2-40B4-BE49-F238E27FC236}">
                <a16:creationId xmlns:a16="http://schemas.microsoft.com/office/drawing/2014/main" id="{7F8A8BEF-D179-4E65-9FD5-014D18DD4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383" y="1397725"/>
            <a:ext cx="7601617" cy="4275909"/>
          </a:xfrm>
        </p:spPr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A091F55-080A-400B-88BE-CB930581E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  <a:p>
            <a:r>
              <a:rPr lang="fi-FI" dirty="0"/>
              <a:t>-     </a:t>
            </a:r>
            <a:r>
              <a:rPr lang="fi-FI" b="1" dirty="0"/>
              <a:t>talot ryhmissä lähellä jokea </a:t>
            </a:r>
          </a:p>
          <a:p>
            <a:pPr marL="285750" indent="-285750">
              <a:buFontTx/>
              <a:buChar char="-"/>
            </a:pPr>
            <a:r>
              <a:rPr lang="fi-FI" b="1" dirty="0"/>
              <a:t>pellot sarkajaosta yhtenäisiksi lohkoiksi</a:t>
            </a:r>
          </a:p>
          <a:p>
            <a:pPr marL="285750" indent="-285750">
              <a:buFontTx/>
              <a:buChar char="-"/>
            </a:pPr>
            <a:r>
              <a:rPr lang="fi-FI" b="1" dirty="0"/>
              <a:t>ennen jakoa yhteiset metsät ja niityt tiloille: lähimetsät ja ”perämetsät”</a:t>
            </a:r>
          </a:p>
          <a:p>
            <a:r>
              <a:rPr lang="fi-FI" b="1" dirty="0"/>
              <a:t>Maanmittarien tekemät kartat muuttuivat värillisiksi 1800-luvulle tultaessa ja niihin tuli </a:t>
            </a:r>
            <a:r>
              <a:rPr lang="fi-FI" b="1" dirty="0" err="1"/>
              <a:t>kuvioittainen</a:t>
            </a:r>
            <a:r>
              <a:rPr lang="fi-FI" b="1" dirty="0"/>
              <a:t> maiden luokitus.</a:t>
            </a:r>
          </a:p>
          <a:p>
            <a:r>
              <a:rPr lang="fi-FI" b="1" dirty="0"/>
              <a:t>Isojaosta ja muista maanmittarien toimista ks. Mikko Huhtamies </a:t>
            </a:r>
            <a:r>
              <a:rPr lang="fi-FI" b="1" i="1" dirty="0"/>
              <a:t>”Maan mitta – Maanmittauksen historia Suomessa 1633 – 2008”.</a:t>
            </a:r>
            <a:br>
              <a:rPr lang="fi-FI" b="1" i="1" dirty="0"/>
            </a:br>
            <a:endParaRPr lang="fi-FI" i="1" dirty="0"/>
          </a:p>
        </p:txBody>
      </p:sp>
    </p:spTree>
    <p:extLst>
      <p:ext uri="{BB962C8B-B14F-4D97-AF65-F5344CB8AC3E}">
        <p14:creationId xmlns:p14="http://schemas.microsoft.com/office/powerpoint/2010/main" val="3184830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tsikko 14">
            <a:extLst>
              <a:ext uri="{FF2B5EF4-FFF2-40B4-BE49-F238E27FC236}">
                <a16:creationId xmlns:a16="http://schemas.microsoft.com/office/drawing/2014/main" id="{7D3F6CF8-DEAB-4132-897C-719FDC85D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b="1" dirty="0"/>
              <a:t>Metsätalouden suunnittelun kartat</a:t>
            </a: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7AC50B42-B714-4810-8BCC-69F229E9E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Metsätalouskarttojen malli saatiin Saksasta 1800-luvun puolivälissä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E4D9FDB9-9913-49DA-A0C1-564CC3EEE7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09" y="2787855"/>
            <a:ext cx="5660034" cy="3551984"/>
          </a:xfrm>
        </p:spPr>
      </p:pic>
      <p:sp>
        <p:nvSpPr>
          <p:cNvPr id="17" name="Tekstin paikkamerkki 16">
            <a:extLst>
              <a:ext uri="{FF2B5EF4-FFF2-40B4-BE49-F238E27FC236}">
                <a16:creationId xmlns:a16="http://schemas.microsoft.com/office/drawing/2014/main" id="{C993C11C-7009-400B-8F7E-EE097A0A3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fi-FI" dirty="0"/>
              <a:t>Metsään.fi-palvelun teemakartta, joka esittää metsänhoidon toimenpiteitä</a:t>
            </a:r>
          </a:p>
        </p:txBody>
      </p:sp>
      <p:pic>
        <p:nvPicPr>
          <p:cNvPr id="20" name="Sisällön paikkamerkki 19">
            <a:extLst>
              <a:ext uri="{FF2B5EF4-FFF2-40B4-BE49-F238E27FC236}">
                <a16:creationId xmlns:a16="http://schemas.microsoft.com/office/drawing/2014/main" id="{1D9CB5D3-4869-411E-84FE-FB1DA023B3B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851048"/>
            <a:ext cx="5992837" cy="3386434"/>
          </a:xfrm>
        </p:spPr>
      </p:pic>
    </p:spTree>
    <p:extLst>
      <p:ext uri="{BB962C8B-B14F-4D97-AF65-F5344CB8AC3E}">
        <p14:creationId xmlns:p14="http://schemas.microsoft.com/office/powerpoint/2010/main" val="4027776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753BD4-3A27-4446-BEE6-1DBF4649B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b="1" dirty="0"/>
              <a:t>Muita karttoja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4C8F2B-F9D0-4069-9390-FBD128441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b="1" dirty="0"/>
              <a:t>Kartat ja suunnittelujärjestelmät on toteutettu eri tavoin omistajaryhmittäin: valtio (Metsähallitus), metsäteollisuus, metsäntutkimuslaitos (LUKE), yksityiset metsänomistajat</a:t>
            </a:r>
          </a:p>
          <a:p>
            <a:r>
              <a:rPr lang="fi-FI" b="1" dirty="0"/>
              <a:t>Metsälautakunnat / metsäkeskukset ja metsänhoitoyhdistykset ovat vastanneet yksityismetsien metsätalouden suunnittelusta. Myös metsäteollisuus tarjoaa puuntuottajilleen omia järjestelmiään.</a:t>
            </a:r>
          </a:p>
          <a:p>
            <a:r>
              <a:rPr lang="fi-FI" b="1" dirty="0"/>
              <a:t>Teemakartat: puuvarat, metsänhoito, hakkuut, luonnonsuojelu, monikäyttö, tutkimuskohteet jne.</a:t>
            </a:r>
          </a:p>
          <a:p>
            <a:r>
              <a:rPr lang="fi-FI" b="1" dirty="0"/>
              <a:t>GPS-paikannus kännykkään ja mobiilikartat</a:t>
            </a:r>
          </a:p>
          <a:p>
            <a:r>
              <a:rPr lang="fi-FI" b="1" dirty="0"/>
              <a:t>Metsäntutkimus tuottaa erilaisia karttoja havainnollistamaan tutkimustuloksia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5782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1C8303-5108-4B6E-9F5C-AB1003831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Tasasten metsä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69A37D22-5B49-4F07-B81D-06BFB37066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37" y="2050870"/>
            <a:ext cx="5329392" cy="3795592"/>
          </a:xfrm>
        </p:spPr>
      </p:pic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8DB82842-5B2C-44B6-926E-560DE3AFC5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050869"/>
            <a:ext cx="5272060" cy="3835047"/>
          </a:xfrm>
        </p:spPr>
      </p:pic>
    </p:spTree>
    <p:extLst>
      <p:ext uri="{BB962C8B-B14F-4D97-AF65-F5344CB8AC3E}">
        <p14:creationId xmlns:p14="http://schemas.microsoft.com/office/powerpoint/2010/main" val="601816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4A9729-1BC7-47AA-AA3D-258145C63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2266"/>
          </a:xfrm>
        </p:spPr>
        <p:txBody>
          <a:bodyPr>
            <a:normAutofit/>
          </a:bodyPr>
          <a:lstStyle/>
          <a:p>
            <a:r>
              <a:rPr lang="fi-FI" sz="3600" b="1" dirty="0"/>
              <a:t>Mitä voimme löytää vanhoista kartoista?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EF61831B-0500-485D-8449-68A09F3E8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i-FI" sz="9600" b="1" dirty="0"/>
              <a:t>Käy läpi seuraavat perusasiat:</a:t>
            </a:r>
          </a:p>
          <a:p>
            <a:pPr marL="0" indent="0">
              <a:buNone/>
            </a:pPr>
            <a:r>
              <a:rPr lang="fi-FI" sz="9600" b="1" dirty="0"/>
              <a:t> </a:t>
            </a:r>
          </a:p>
          <a:p>
            <a:r>
              <a:rPr lang="fi-FI" sz="9600" b="1" dirty="0"/>
              <a:t>Kartan nimi, tarkoitus, laatimisvuosi, tekijä / julkaisija</a:t>
            </a:r>
          </a:p>
          <a:p>
            <a:r>
              <a:rPr lang="fi-FI" sz="9600" b="1" dirty="0"/>
              <a:t>Kartan esittämä kohde, mittakaava, kieli, merkkien ja värien selitys</a:t>
            </a:r>
          </a:p>
          <a:p>
            <a:r>
              <a:rPr lang="fi-FI" sz="9600" b="1" dirty="0"/>
              <a:t>Onko kartta osa jotakin laajempaa kokonaisuutta?</a:t>
            </a:r>
          </a:p>
          <a:p>
            <a:r>
              <a:rPr lang="fi-FI" sz="9600" b="1" dirty="0"/>
              <a:t>Onko mukana kartanselityskirja tai viitataanko sellaiseen?</a:t>
            </a:r>
          </a:p>
          <a:p>
            <a:r>
              <a:rPr lang="fi-FI" sz="9600" b="1" dirty="0"/>
              <a:t>Mahdollisten rajojen ja näiden muodostamien alueiden merkitys ja perusteet</a:t>
            </a:r>
          </a:p>
          <a:p>
            <a:r>
              <a:rPr lang="fi-FI" sz="9600" b="1" dirty="0"/>
              <a:t>Alustava arvio tietojen käytettävyydestä ja merkityksestä sekä luotettavuudesta ja tarkkuudesta</a:t>
            </a:r>
          </a:p>
          <a:p>
            <a:r>
              <a:rPr lang="fi-FI" sz="9600" b="1" dirty="0"/>
              <a:t>Miten voin käyttää karttaa omiin tarkoituksiini?</a:t>
            </a:r>
          </a:p>
          <a:p>
            <a:r>
              <a:rPr lang="fi-FI" sz="9600" b="1" dirty="0"/>
              <a:t>Kenen omaisuutta kartta on ja millaisilla ehdoilla sitä saa käyttää ja julkaista?</a:t>
            </a:r>
          </a:p>
          <a:p>
            <a:endParaRPr lang="fi-FI" sz="9600" b="1" dirty="0"/>
          </a:p>
          <a:p>
            <a:r>
              <a:rPr lang="fi-FI" sz="9600" b="1" dirty="0"/>
              <a:t>Ks. esim. Jyväskylän yliopiston portaali </a:t>
            </a:r>
            <a:r>
              <a:rPr lang="fi-FI" sz="9600" b="1" i="1" dirty="0"/>
              <a:t>Heikki Rantatuvan Historialliset Kartat</a:t>
            </a:r>
            <a:r>
              <a:rPr lang="fi-FI" sz="9600" b="1" dirty="0"/>
              <a:t>  </a:t>
            </a:r>
          </a:p>
          <a:p>
            <a:endParaRPr lang="fi-FI" b="1" dirty="0"/>
          </a:p>
          <a:p>
            <a:pPr marL="0" indent="0">
              <a:buNone/>
            </a:pP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8830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4AA431-457D-46F2-A6C5-18DC79B4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43841"/>
            <a:ext cx="10515600" cy="1307574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5. Museot</a:t>
            </a:r>
            <a:br>
              <a:rPr lang="fi-FI" sz="2800" b="1" dirty="0"/>
            </a:br>
            <a:r>
              <a:rPr lang="fi-FI" sz="2800" b="1" dirty="0"/>
              <a:t>Metsä on Suomessa hyvin ”museoitu” lukuisten tahojen toimesta</a:t>
            </a:r>
            <a:br>
              <a:rPr lang="fi-FI" sz="2800" b="1" dirty="0"/>
            </a:br>
            <a:r>
              <a:rPr lang="fi-FI" sz="2800" b="1" dirty="0"/>
              <a:t>Puun käyttö eri aikoina on tärkeällä sijalla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CB322DF-1839-4617-A8ED-55DDBC0BC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85262"/>
          </a:xfrm>
        </p:spPr>
        <p:txBody>
          <a:bodyPr>
            <a:normAutofit fontScale="55000" lnSpcReduction="20000"/>
          </a:bodyPr>
          <a:lstStyle/>
          <a:p>
            <a:r>
              <a:rPr lang="fi-FI" dirty="0"/>
              <a:t>Hirsirakennus </a:t>
            </a:r>
            <a:r>
              <a:rPr lang="fi-FI" dirty="0" err="1"/>
              <a:t>Tirron</a:t>
            </a:r>
            <a:r>
              <a:rPr lang="fi-FI" dirty="0"/>
              <a:t> pihapiiristä 1800-luvulta. Saamelaismuseo </a:t>
            </a:r>
            <a:r>
              <a:rPr lang="fi-FI" dirty="0" err="1"/>
              <a:t>Siida</a:t>
            </a:r>
            <a:r>
              <a:rPr lang="fi-FI" dirty="0"/>
              <a:t>, Inari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4135279D-4816-4124-A4B9-DB39582EE2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2634823"/>
            <a:ext cx="5157787" cy="3425092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CFA41C5-012A-4773-98AA-08D134CDF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6262" y="1681163"/>
            <a:ext cx="4789125" cy="327746"/>
          </a:xfrm>
        </p:spPr>
        <p:txBody>
          <a:bodyPr>
            <a:normAutofit fontScale="55000" lnSpcReduction="20000"/>
          </a:bodyPr>
          <a:lstStyle/>
          <a:p>
            <a:r>
              <a:rPr lang="fi-FI" dirty="0"/>
              <a:t>Pienoismalli tehdasalueesta </a:t>
            </a:r>
            <a:r>
              <a:rPr lang="fi-FI" dirty="0" err="1"/>
              <a:t>Kemiyhtiön</a:t>
            </a:r>
            <a:r>
              <a:rPr lang="fi-FI" dirty="0"/>
              <a:t> perinnenäyttelyssä.</a:t>
            </a:r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56449B1D-303F-4955-B61E-3A6CF290DF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263" y="2238103"/>
            <a:ext cx="4923750" cy="3821812"/>
          </a:xfrm>
        </p:spPr>
      </p:pic>
    </p:spTree>
    <p:extLst>
      <p:ext uri="{BB962C8B-B14F-4D97-AF65-F5344CB8AC3E}">
        <p14:creationId xmlns:p14="http://schemas.microsoft.com/office/powerpoint/2010/main" val="3375051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68A9064-DC57-4C71-A398-FFC4EE734F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7942" y="995363"/>
            <a:ext cx="6172200" cy="4873625"/>
          </a:xfrm>
        </p:spPr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B9B5422E-0559-4C75-B271-923F7779B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1858" y="995363"/>
            <a:ext cx="3970167" cy="4873625"/>
          </a:xfrm>
        </p:spPr>
        <p:txBody>
          <a:bodyPr>
            <a:normAutofit lnSpcReduction="10000"/>
          </a:bodyPr>
          <a:lstStyle/>
          <a:p>
            <a:r>
              <a:rPr lang="fi-FI" sz="2400" b="1" cap="all" dirty="0"/>
              <a:t>LUSTO – Suomen metsämuseo </a:t>
            </a:r>
          </a:p>
          <a:p>
            <a:r>
              <a:rPr lang="fi-FI" b="1" dirty="0">
                <a:solidFill>
                  <a:srgbClr val="0070C0"/>
                </a:solidFill>
              </a:rPr>
              <a:t>Lustontie 1, Punkaharju (www.lusto.fi)</a:t>
            </a:r>
          </a:p>
          <a:p>
            <a:r>
              <a:rPr lang="fi-FI" b="1" dirty="0"/>
              <a:t>Lusto on metsäkulttuurin valtakunnallinen erikoismuseo ja tietokeskus – ihmisen ja metsän menneisyyden sekä tulevaisuuden kansainvälinen kohtauspaikka Punkaharjulla.</a:t>
            </a:r>
          </a:p>
          <a:p>
            <a:r>
              <a:rPr lang="fi-FI" b="1" dirty="0"/>
              <a:t>Jatkuvasti karttuvissa kokoelmissa on tällä hetkellä n. 14 500 esinettä, n. 500 000 valokuvaa ja negatiivia sekä lisäksi 1 500 erilaista elokuvaa ja filmiä. Kirjastossa on n. 15 000 julkaisua. Ota yhteyttä kokoelmat@lusto.fi!</a:t>
            </a:r>
            <a:endParaRPr lang="fi-FI" b="1" cap="all" dirty="0"/>
          </a:p>
          <a:p>
            <a:r>
              <a:rPr lang="fi-FI" b="1" cap="all" dirty="0"/>
              <a:t>KANTAPUU</a:t>
            </a:r>
          </a:p>
          <a:p>
            <a:r>
              <a:rPr lang="fi-FI" b="1" dirty="0">
                <a:hlinkClick r:id="rId3"/>
              </a:rPr>
              <a:t>Kantapuu</a:t>
            </a:r>
            <a:r>
              <a:rPr lang="fi-FI" dirty="0"/>
              <a:t> on museotietokanta, jonka kautta voit selata </a:t>
            </a:r>
            <a:r>
              <a:rPr lang="fi-FI" b="1" dirty="0"/>
              <a:t>Luston</a:t>
            </a:r>
            <a:r>
              <a:rPr lang="fi-FI" dirty="0"/>
              <a:t>, </a:t>
            </a:r>
            <a:r>
              <a:rPr lang="fi-FI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Lapin metsämuseon</a:t>
            </a:r>
            <a:r>
              <a:rPr lang="fi-FI" b="1" dirty="0"/>
              <a:t>, </a:t>
            </a:r>
            <a:r>
              <a:rPr lang="fi-FI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Pielisen museon</a:t>
            </a:r>
            <a:r>
              <a:rPr lang="fi-FI" b="1" dirty="0"/>
              <a:t>, </a:t>
            </a:r>
            <a:r>
              <a:rPr lang="fi-FI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Nurmeksen museon</a:t>
            </a:r>
            <a:r>
              <a:rPr lang="fi-FI" b="1" dirty="0"/>
              <a:t>, </a:t>
            </a:r>
            <a:r>
              <a:rPr lang="fi-FI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Verlan tehdasmuseon</a:t>
            </a:r>
            <a:r>
              <a:rPr lang="fi-FI" b="1" dirty="0"/>
              <a:t>, </a:t>
            </a:r>
            <a:r>
              <a:rPr lang="fi-FI" b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Ilomantsin museosäätiön</a:t>
            </a:r>
            <a:r>
              <a:rPr lang="fi-FI" b="1" dirty="0"/>
              <a:t> sekä </a:t>
            </a:r>
            <a:r>
              <a:rPr lang="fi-FI" b="1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Suomen Metsästysmuseon</a:t>
            </a:r>
            <a:r>
              <a:rPr lang="fi-FI" b="1" dirty="0"/>
              <a:t> kokoelmia. </a:t>
            </a:r>
          </a:p>
        </p:txBody>
      </p:sp>
    </p:spTree>
    <p:extLst>
      <p:ext uri="{BB962C8B-B14F-4D97-AF65-F5344CB8AC3E}">
        <p14:creationId xmlns:p14="http://schemas.microsoft.com/office/powerpoint/2010/main" val="748227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F0826D-42E1-4DDA-9426-856E7D006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Autofit/>
          </a:bodyPr>
          <a:lstStyle/>
          <a:p>
            <a:r>
              <a:rPr lang="fi-FI" sz="3600" b="1" dirty="0"/>
              <a:t>Museovirasto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128EB5D-39DC-4935-8BF4-EAD1F1F4E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914" y="1224895"/>
            <a:ext cx="4097111" cy="4631031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b="1" u="sng" dirty="0"/>
              <a:t>Laaja tehtäväkenttä</a:t>
            </a:r>
            <a:r>
              <a:rPr lang="fi-FI" sz="2400" b="1" dirty="0"/>
              <a:t>, koko maa toimialueena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b="1" dirty="0"/>
              <a:t>Kuvakokoelmista on hyötyä metsähistorian lähde- ja esitysaineistona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b="1" dirty="0"/>
              <a:t>Osa kuvista (100 000 kpl) on käytettävissä verkkosivujen kautta: </a:t>
            </a:r>
            <a:r>
              <a:rPr lang="fi-FI" sz="2400" b="1" dirty="0">
                <a:hlinkClick r:id="rId2"/>
              </a:rPr>
              <a:t>www.finna.fi</a:t>
            </a:r>
            <a:endParaRPr lang="fi-FI" sz="2400" b="1" u="sng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b="1" dirty="0"/>
              <a:t>Esimerkkikuva esittää haukien ja ahventen kuivatusta sekä samalla talonpoikaista puunkäyttöä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b="1" dirty="0"/>
              <a:t>(</a:t>
            </a:r>
            <a:r>
              <a:rPr lang="fi-FI" sz="2400" b="1" dirty="0" err="1"/>
              <a:t>Vahter</a:t>
            </a:r>
            <a:r>
              <a:rPr lang="fi-FI" sz="2400" b="1" dirty="0"/>
              <a:t> Tyyni 1937, Polvijärvi)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b="1" dirty="0"/>
              <a:t>Kuivatut </a:t>
            </a:r>
            <a:r>
              <a:rPr lang="fi-FI" sz="2400" b="1" i="1" dirty="0" err="1"/>
              <a:t>kapahauet</a:t>
            </a:r>
            <a:r>
              <a:rPr lang="fi-FI" sz="2400" b="1" dirty="0"/>
              <a:t> olivat suomalaisten tärkeä vientituote erätalouden aikaan keskiajalla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3CBB953-DD92-4E2A-9831-A39D79DC6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438" y="1153551"/>
            <a:ext cx="6551356" cy="48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38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A274D4-B881-4F7E-BB0E-7305FB1C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7138"/>
          </a:xfrm>
        </p:spPr>
        <p:txBody>
          <a:bodyPr/>
          <a:lstStyle/>
          <a:p>
            <a:r>
              <a:rPr lang="fi-FI" b="1" dirty="0"/>
              <a:t>Kotiseutumuseot ja muut paikallismuseot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ED325C-EF43-4477-AEFE-5449AA598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991"/>
            <a:ext cx="10515600" cy="4705972"/>
          </a:xfrm>
        </p:spPr>
        <p:txBody>
          <a:bodyPr>
            <a:normAutofit fontScale="92500" lnSpcReduction="10000"/>
          </a:bodyPr>
          <a:lstStyle/>
          <a:p>
            <a:r>
              <a:rPr lang="fi-FI" b="1" dirty="0"/>
              <a:t>Ylläpitäjiä on monenlaisia, esim. kotiseutuyhdistykset ja muut seurat, yritykset, kunnat ja kuntayhtymät, säätiöt…</a:t>
            </a:r>
          </a:p>
          <a:p>
            <a:r>
              <a:rPr lang="fi-FI" b="1" dirty="0"/>
              <a:t>Usein museon ylläpito on muutaman ikääntyneen henkilön käsissä</a:t>
            </a:r>
          </a:p>
          <a:p>
            <a:r>
              <a:rPr lang="fi-FI" b="1" dirty="0"/>
              <a:t>Talkootyö ja satunnaiset apurahat takaavat ”minimitoimeentulon”</a:t>
            </a:r>
          </a:p>
          <a:p>
            <a:r>
              <a:rPr lang="fi-FI" b="1" dirty="0"/>
              <a:t>Museoviraston tuki ja ohjaus</a:t>
            </a:r>
          </a:p>
          <a:p>
            <a:r>
              <a:rPr lang="fi-FI" b="1" dirty="0"/>
              <a:t>Metsä on esillä lähinnä puurakennusten ja puuesineiden kautta: maa- ja metsätalouden työkalut, ajokalut, tarve-esineet</a:t>
            </a:r>
          </a:p>
          <a:p>
            <a:r>
              <a:rPr lang="fi-FI" b="1" dirty="0"/>
              <a:t>Isommat peruskorjaukset, tilojen ahtaus ja lämmitys ovat isoja ongelmia</a:t>
            </a:r>
          </a:p>
          <a:p>
            <a:r>
              <a:rPr lang="fi-FI" b="1" u="sng" dirty="0"/>
              <a:t>Paikallismuseoihin voi viedä esineitä, kuvia ym. arvokasta. </a:t>
            </a:r>
            <a:r>
              <a:rPr lang="fi-FI" b="1" dirty="0"/>
              <a:t>Kotiseutuarkisto on usein saman yhdistyksen käsissä. Raja, mikä kuuluu mihinkin, on veteen piirretty viiva. 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8458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6220D976-C4EA-406D-8953-48A36D957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Ähtärin kotiseutumuseo ja uittomuseo Norjasta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935FD9C8-7C03-412A-91AA-E5F3371402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28" y="1911531"/>
            <a:ext cx="5462787" cy="3901440"/>
          </a:xfrm>
        </p:spPr>
      </p:pic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B89CC467-47FD-4366-B996-C393329029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848" y="1911531"/>
            <a:ext cx="5836302" cy="3901440"/>
          </a:xfrm>
        </p:spPr>
      </p:pic>
    </p:spTree>
    <p:extLst>
      <p:ext uri="{BB962C8B-B14F-4D97-AF65-F5344CB8AC3E}">
        <p14:creationId xmlns:p14="http://schemas.microsoft.com/office/powerpoint/2010/main" val="1419614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835550-3F44-42B4-85D3-87B3E102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29772"/>
            <a:ext cx="3932237" cy="445477"/>
          </a:xfrm>
        </p:spPr>
        <p:txBody>
          <a:bodyPr>
            <a:noAutofit/>
          </a:bodyPr>
          <a:lstStyle/>
          <a:p>
            <a:r>
              <a:rPr lang="fi-FI" sz="4000" b="1" dirty="0"/>
              <a:t>6. Kirjallisuus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2073DC6-4FD3-41EF-8F40-33F4E5605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465" y="633046"/>
            <a:ext cx="5031543" cy="373262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1" dirty="0"/>
              <a:t>Lakikirjoja ja uskonnollista kirjallisuutta löytyy keskiajalta lähtien.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1" dirty="0"/>
              <a:t>Maantieteellisiä kuvauksia ja kertomuksia  sekä oppikirjoja julkaistiin harvakseltaan 1500- ja 1600-luvuilla. Metsäkirjallisuutta julkaistiin 1600-luvulta lähtien, aluksi Englannissa, Ranskassa ja Saksassa.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1" dirty="0"/>
              <a:t>Turun Akatemian opinnäytetyöt Pehr </a:t>
            </a:r>
            <a:r>
              <a:rPr lang="fi-FI" sz="1800" b="1" dirty="0" err="1"/>
              <a:t>Gaddin</a:t>
            </a:r>
            <a:r>
              <a:rPr lang="fi-FI" sz="1800" b="1" dirty="0"/>
              <a:t> ja Pehr Kalmin ajalta 1700-luvulta ovat hyödyllisiä lähteitä, mm. </a:t>
            </a:r>
            <a:r>
              <a:rPr lang="fi-FI" sz="1800" b="1" u="sng" dirty="0"/>
              <a:t>pitäjänkuvauksia.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1" dirty="0"/>
              <a:t>Alla: metsästyskuva Olaus Magnus </a:t>
            </a:r>
            <a:r>
              <a:rPr lang="fi-FI" sz="1800" b="1" dirty="0" err="1"/>
              <a:t>Gothuksen</a:t>
            </a:r>
            <a:r>
              <a:rPr lang="fi-FI" sz="1800" b="1" dirty="0"/>
              <a:t> teoksesta ”Pohjoisten kansojen historia”. Oikealla on todennäköisesti ensimmäinen painettu suomenkielinen metsäopas (osa kirjaa)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u="sng" dirty="0"/>
          </a:p>
        </p:txBody>
      </p:sp>
      <p:pic>
        <p:nvPicPr>
          <p:cNvPr id="13" name="Sisällön paikkamerkki 7">
            <a:extLst>
              <a:ext uri="{FF2B5EF4-FFF2-40B4-BE49-F238E27FC236}">
                <a16:creationId xmlns:a16="http://schemas.microsoft.com/office/drawing/2014/main" id="{39594C43-2932-4EC2-89CE-808F5C4F84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73" y="4598689"/>
            <a:ext cx="4473526" cy="2174905"/>
          </a:xfrm>
          <a:prstGeom prst="rect">
            <a:avLst/>
          </a:prstGeom>
        </p:spPr>
      </p:pic>
      <p:pic>
        <p:nvPicPr>
          <p:cNvPr id="33" name="Kuvan paikkamerkki 32">
            <a:extLst>
              <a:ext uri="{FF2B5EF4-FFF2-40B4-BE49-F238E27FC236}">
                <a16:creationId xmlns:a16="http://schemas.microsoft.com/office/drawing/2014/main" id="{7BB96759-EB96-4A4F-AD11-232FC52059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77800"/>
            <a:ext cx="5259388" cy="6321425"/>
          </a:xfrm>
        </p:spPr>
      </p:pic>
    </p:spTree>
    <p:extLst>
      <p:ext uri="{BB962C8B-B14F-4D97-AF65-F5344CB8AC3E}">
        <p14:creationId xmlns:p14="http://schemas.microsoft.com/office/powerpoint/2010/main" val="4097222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C1B33C-69A4-4BBC-9BD7-AB34A8992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4738"/>
          </a:xfrm>
        </p:spPr>
        <p:txBody>
          <a:bodyPr>
            <a:normAutofit/>
          </a:bodyPr>
          <a:lstStyle/>
          <a:p>
            <a:r>
              <a:rPr lang="fi-FI" sz="3600" b="1" dirty="0"/>
              <a:t>Kirjastot ja tietokannat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DF384C-14B8-4666-8D41-20B8CFEC0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9877"/>
            <a:ext cx="10515600" cy="4817086"/>
          </a:xfrm>
        </p:spPr>
        <p:txBody>
          <a:bodyPr>
            <a:normAutofit fontScale="70000" lnSpcReduction="20000"/>
          </a:bodyPr>
          <a:lstStyle/>
          <a:p>
            <a:r>
              <a:rPr lang="fi-FI" b="1" dirty="0"/>
              <a:t>Helsingin yliopiston kirjasto  / Kansalliskirjasto </a:t>
            </a:r>
            <a:r>
              <a:rPr lang="fi-FI" b="1" dirty="0">
                <a:hlinkClick r:id="rId2"/>
              </a:rPr>
              <a:t>https://www.helsinki.fi/fi/helsingin-yliopiston-kirjasto</a:t>
            </a:r>
            <a:endParaRPr lang="fi-FI" b="1" dirty="0"/>
          </a:p>
          <a:p>
            <a:r>
              <a:rPr lang="fi-FI" b="1" dirty="0"/>
              <a:t>Metsäkirjasto on nykyisin osa Viikin Kampuskirjastoa (Infokeskus Korona Helsingin Viikissä)</a:t>
            </a:r>
          </a:p>
          <a:p>
            <a:r>
              <a:rPr lang="fi-FI" b="1" dirty="0"/>
              <a:t>Toistaiseksi Viikissä on säilynyt vanhojen kirjojen kokoelma ja maatalous-metsätieteiden alaan kuuluvien kausijulkaisujen kokoelma</a:t>
            </a:r>
          </a:p>
          <a:p>
            <a:r>
              <a:rPr lang="fi-FI" b="1" dirty="0"/>
              <a:t>Vanhoja kirjoja ja lehtiä joudutaan poistamaan kirjastoista (tilanpuute, kustannukset jne.)</a:t>
            </a:r>
          </a:p>
          <a:p>
            <a:r>
              <a:rPr lang="fi-FI" b="1" dirty="0"/>
              <a:t>Kirjoja ja lehtiä (kausijulkaisuja) digitoidaan jatkuvasti; tietokannoista käy ilmi, mitkä julkaisut ovat saatavilla sähköisessä muodossa: </a:t>
            </a:r>
            <a:r>
              <a:rPr lang="fi-FI" b="1" dirty="0">
                <a:hlinkClick r:id="rId3"/>
              </a:rPr>
              <a:t>https://digi.kansalliskirjasto.fi/</a:t>
            </a:r>
            <a:r>
              <a:rPr lang="fi-FI" b="1" dirty="0"/>
              <a:t>, </a:t>
            </a:r>
            <a:r>
              <a:rPr lang="fi-FI" b="1" dirty="0">
                <a:hlinkClick r:id="rId4"/>
              </a:rPr>
              <a:t>https://helka.finna.fi/</a:t>
            </a:r>
            <a:endParaRPr lang="fi-FI" b="1" dirty="0"/>
          </a:p>
          <a:p>
            <a:r>
              <a:rPr lang="fi-FI" b="1" dirty="0"/>
              <a:t>Sähköiset palvelut yhdeltä luukulta: </a:t>
            </a:r>
            <a:r>
              <a:rPr lang="fi-FI" b="1" dirty="0">
                <a:hlinkClick r:id="rId5"/>
              </a:rPr>
              <a:t>www.kansalliskirjasto.fi</a:t>
            </a: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r>
              <a:rPr lang="fi-FI" b="1" dirty="0"/>
              <a:t>Turun yliopiston kirjasto </a:t>
            </a:r>
            <a:r>
              <a:rPr lang="fi-FI" b="1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https://www.utu.fi/fi/yliopisto/kirjasto</a:t>
            </a:r>
            <a:endParaRPr lang="fi-FI" b="1" dirty="0">
              <a:solidFill>
                <a:srgbClr val="0070C0"/>
              </a:solidFill>
            </a:endParaRPr>
          </a:p>
          <a:p>
            <a:r>
              <a:rPr lang="fi-FI" b="1" dirty="0"/>
              <a:t>Varastokirjasto Kuopiossa, </a:t>
            </a:r>
            <a:r>
              <a:rPr lang="fi-FI" b="1" dirty="0">
                <a:hlinkClick r:id="rId7"/>
              </a:rPr>
              <a:t>https://vaari.finna.fi/</a:t>
            </a:r>
            <a:endParaRPr lang="fi-FI" b="1" dirty="0"/>
          </a:p>
          <a:p>
            <a:r>
              <a:rPr lang="fi-FI" b="1" dirty="0"/>
              <a:t>Muut yliopistot ja ammattikorkeakoulut, ulkomaiset kirjastot ja tietokannat </a:t>
            </a:r>
          </a:p>
          <a:p>
            <a:r>
              <a:rPr lang="fi-FI" b="1" dirty="0"/>
              <a:t>Maakuntakirjastot, kaupungin- ja kunnankirjastot, erilaisten yhteisöjen ja yksityisten kirjastot</a:t>
            </a:r>
          </a:p>
          <a:p>
            <a:r>
              <a:rPr lang="fi-FI" b="1" dirty="0"/>
              <a:t>Antikvariaatteja ei sovi unohtaa</a:t>
            </a:r>
          </a:p>
        </p:txBody>
      </p:sp>
    </p:spTree>
    <p:extLst>
      <p:ext uri="{BB962C8B-B14F-4D97-AF65-F5344CB8AC3E}">
        <p14:creationId xmlns:p14="http://schemas.microsoft.com/office/powerpoint/2010/main" val="2104337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93A61D-58B2-43E4-A621-B502FD73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14103"/>
          </a:xfrm>
        </p:spPr>
        <p:txBody>
          <a:bodyPr>
            <a:normAutofit/>
          </a:bodyPr>
          <a:lstStyle/>
          <a:p>
            <a:r>
              <a:rPr lang="fi-FI" sz="2000" b="1" dirty="0"/>
              <a:t>P. W. Hannikainen hoiti Suomen metsiä suomen kielellä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AAE2CA80-083E-4F40-8B2D-9DEADB33E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10640"/>
            <a:ext cx="3932237" cy="4558348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Tx/>
              <a:buChar char="-"/>
            </a:pPr>
            <a:r>
              <a:rPr lang="fi-FI" sz="1700" b="1" dirty="0"/>
              <a:t>1858 - 1928</a:t>
            </a:r>
          </a:p>
          <a:p>
            <a:pPr marL="285750" indent="-285750">
              <a:buFontTx/>
              <a:buChar char="-"/>
            </a:pPr>
            <a:r>
              <a:rPr lang="fi-FI" sz="1700" b="1" dirty="0"/>
              <a:t>kirjailija, lehtimies Pietari Hannikaisen poika</a:t>
            </a:r>
          </a:p>
          <a:p>
            <a:pPr marL="285750" indent="-285750">
              <a:buFontTx/>
              <a:buChar char="-"/>
            </a:pPr>
            <a:r>
              <a:rPr lang="fi-FI" sz="1700" b="1" dirty="0"/>
              <a:t>päästötutkinto </a:t>
            </a:r>
            <a:r>
              <a:rPr lang="fi-FI" sz="1700" b="1" dirty="0" err="1">
                <a:hlinkClick r:id="rId2" tooltip="Evon metsäopisto"/>
              </a:rPr>
              <a:t>Evon</a:t>
            </a:r>
            <a:r>
              <a:rPr lang="fi-FI" sz="1700" b="1" dirty="0">
                <a:hlinkClick r:id="rId2" tooltip="Evon metsäopisto"/>
              </a:rPr>
              <a:t> metsäopistosta</a:t>
            </a:r>
            <a:r>
              <a:rPr lang="fi-FI" sz="1700" b="1" dirty="0"/>
              <a:t> 1878,  </a:t>
            </a:r>
            <a:r>
              <a:rPr lang="fi-FI" sz="1700" b="1" dirty="0">
                <a:hlinkClick r:id="rId3" tooltip="Metsäkonduktööri"/>
              </a:rPr>
              <a:t>metsäkonduktööri</a:t>
            </a:r>
            <a:r>
              <a:rPr lang="fi-FI" sz="1700" b="1" dirty="0"/>
              <a:t> </a:t>
            </a:r>
          </a:p>
          <a:p>
            <a:pPr marL="285750" indent="-285750">
              <a:buFontTx/>
              <a:buChar char="-"/>
            </a:pPr>
            <a:r>
              <a:rPr lang="fi-FI" sz="1700" b="1" dirty="0"/>
              <a:t>Metsähallitus, virkatalojen metsänhoitajana 1880 –</a:t>
            </a:r>
          </a:p>
          <a:p>
            <a:pPr marL="285750" indent="-285750">
              <a:buFontTx/>
              <a:buChar char="-"/>
            </a:pPr>
            <a:r>
              <a:rPr lang="fi-FI" sz="1700" b="1" dirty="0"/>
              <a:t>Metsähallituksen ylitirehtöörinä 1902–1918 </a:t>
            </a:r>
          </a:p>
          <a:p>
            <a:pPr marL="285750" indent="-285750">
              <a:buFontTx/>
              <a:buChar char="-"/>
            </a:pPr>
            <a:r>
              <a:rPr lang="fi-FI" sz="1700" b="1" dirty="0"/>
              <a:t>Hannikaisen aikana valtionmetsien hoidon tehostaminen lisäsi niiden taloudellista tuottoa moninkertaiseksi </a:t>
            </a:r>
          </a:p>
          <a:p>
            <a:pPr marL="285750" indent="-285750">
              <a:buFontTx/>
              <a:buChar char="-"/>
            </a:pPr>
            <a:r>
              <a:rPr lang="fi-FI" sz="1700" b="1" dirty="0"/>
              <a:t>suomalaisuusmies, poliittinen hahmo, moniosaaja</a:t>
            </a:r>
          </a:p>
          <a:p>
            <a:pPr marL="285750" indent="-285750">
              <a:buFontTx/>
              <a:buChar char="-"/>
            </a:pPr>
            <a:r>
              <a:rPr lang="fi-FI" sz="1700" b="1" dirty="0"/>
              <a:t>Hannikainen oli </a:t>
            </a:r>
            <a:r>
              <a:rPr lang="fi-FI" sz="1700" b="1" dirty="0">
                <a:hlinkClick r:id="rId4" tooltip="Suomen Metsätieteellinen Seura"/>
              </a:rPr>
              <a:t>Suomen Metsätieteellisen Seuran</a:t>
            </a:r>
            <a:r>
              <a:rPr lang="fi-FI" sz="1700" b="1" dirty="0"/>
              <a:t> perustajia ja sen ensimmäinen puheenjohtaja </a:t>
            </a:r>
          </a:p>
          <a:p>
            <a:pPr marL="285750" indent="-285750">
              <a:buFontTx/>
              <a:buChar char="-"/>
            </a:pPr>
            <a:r>
              <a:rPr lang="fi-FI" sz="1700" b="1" dirty="0"/>
              <a:t>H. toimitti ja julkaisi Suomen ensimmäistä metsänhoidon aikakauskirjaa </a:t>
            </a:r>
            <a:r>
              <a:rPr lang="fi-FI" sz="1700" b="1" i="1" dirty="0"/>
              <a:t>Suomen Metsänhoitolehteä</a:t>
            </a:r>
            <a:r>
              <a:rPr lang="fi-FI" sz="1700" b="1" dirty="0"/>
              <a:t> 1888–1893, kirjoitti useita oppikirjoja sekä julkaisi suomen kielen metsäsanaston (ks. Fennica, Helka ym. hakukoneet)</a:t>
            </a:r>
          </a:p>
          <a:p>
            <a:pPr marL="285750" indent="-285750">
              <a:buFontTx/>
              <a:buChar char="-"/>
            </a:pPr>
            <a:r>
              <a:rPr lang="fi-FI" sz="1700" b="1" dirty="0"/>
              <a:t>myös yksityismetsätalouden kehittäminen oli tärkeällä sijalla H:n julkaisuissa ja poliittisessa toiminnassa </a:t>
            </a:r>
          </a:p>
          <a:p>
            <a:pPr marL="285750" indent="-285750">
              <a:buFontTx/>
              <a:buChar char="-"/>
            </a:pPr>
            <a:r>
              <a:rPr lang="fi-FI" sz="1700" b="1" dirty="0"/>
              <a:t>ankara kriitikko metsäalan ruotsinkielistä eliittiä ja metsätalouden hidasta kehitystä kohtaan </a:t>
            </a:r>
          </a:p>
          <a:p>
            <a:pPr marL="285750" indent="-285750">
              <a:buFontTx/>
              <a:buChar char="-"/>
            </a:pPr>
            <a:r>
              <a:rPr lang="fi-FI" sz="1700" b="1" dirty="0"/>
              <a:t>H. pelattiin ulos Metsähallituksesta kansalaissodan  aikaisten tapahtumien vuoksi</a:t>
            </a:r>
          </a:p>
          <a:p>
            <a:pPr marL="285750" indent="-285750">
              <a:buFontTx/>
              <a:buChar char="-"/>
            </a:pPr>
            <a:endParaRPr lang="fi-FI" sz="1700" dirty="0"/>
          </a:p>
          <a:p>
            <a:pPr marL="285750" indent="-285750">
              <a:buFontTx/>
              <a:buChar char="-"/>
            </a:pPr>
            <a:endParaRPr lang="fi-FI" dirty="0"/>
          </a:p>
          <a:p>
            <a:pPr marL="285750" indent="-285750">
              <a:buFontTx/>
              <a:buChar char="-"/>
            </a:pPr>
            <a:endParaRPr lang="fi-FI" dirty="0"/>
          </a:p>
          <a:p>
            <a:pPr marL="285750" indent="-285750">
              <a:buFontTx/>
              <a:buChar char="-"/>
            </a:pPr>
            <a:endParaRPr lang="fi-FI" dirty="0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93D65DDF-441B-4CFA-B2A0-BD32752B9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  <a14:imgEffect>
                      <a14:brightnessContrast bright="2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22" y="814251"/>
            <a:ext cx="2895384" cy="4376407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2D926309-CB9D-44C8-AA1A-A1AF2D2ECD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6741" y="457200"/>
            <a:ext cx="3366051" cy="48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94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B29BC7-F11C-4AED-AECD-0C6A0EF6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7. Arkistot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688417-89EB-4C7A-BA7A-15BBBE300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6825"/>
            <a:ext cx="10515600" cy="4936050"/>
          </a:xfrm>
        </p:spPr>
        <p:txBody>
          <a:bodyPr>
            <a:normAutofit fontScale="85000" lnSpcReduction="20000"/>
          </a:bodyPr>
          <a:lstStyle/>
          <a:p>
            <a:r>
              <a:rPr lang="fi-FI" b="1" dirty="0"/>
              <a:t>Arkistoista voi hakea hyvin monenlaista tietoa ja niihin voi myös tallentaa omia asiakirjoja, muistelmia, valokuvia jne.</a:t>
            </a:r>
          </a:p>
          <a:p>
            <a:r>
              <a:rPr lang="fi-FI" b="1" dirty="0"/>
              <a:t>Valtio ylläpitää Kansallisarkistoa ja maakunta-arkistoja, esim. Turussa. (</a:t>
            </a:r>
            <a:r>
              <a:rPr lang="fi-FI" b="1" dirty="0">
                <a:hlinkClick r:id="rId2"/>
              </a:rPr>
              <a:t>www.narc.fi</a:t>
            </a:r>
            <a:r>
              <a:rPr lang="fi-FI" b="1" dirty="0"/>
              <a:t>; VAKKA-tietokanta </a:t>
            </a:r>
            <a:r>
              <a:rPr lang="fi-FI" b="1" dirty="0">
                <a:hlinkClick r:id="rId3"/>
              </a:rPr>
              <a:t>http://www.narc.fi:8080/VakkaWWW/EtuSivu.action</a:t>
            </a:r>
            <a:r>
              <a:rPr lang="fi-FI" b="1" dirty="0"/>
              <a:t>) Näistä löytyy mm. virastojen ja laitosten arkistoja, esim. Metsähallituksen ja Tapion vanhemmat arkistoidut aineistot.</a:t>
            </a:r>
          </a:p>
          <a:p>
            <a:r>
              <a:rPr lang="fi-FI" b="1" dirty="0"/>
              <a:t>Kunnilla on omat arkistonsa ja useissa kunnissa toimii myös kotiseutuarkisto, esim. kunnankirjastossa  (tarkempaa tietoa </a:t>
            </a:r>
            <a:r>
              <a:rPr lang="fi-FI" b="1" dirty="0">
                <a:hlinkClick r:id="rId4"/>
              </a:rPr>
              <a:t>www.kotiseutuliitto.fi</a:t>
            </a:r>
            <a:r>
              <a:rPr lang="fi-FI" b="1" dirty="0"/>
              <a:t> ja kunnan kulttuuritoimi / verkkosivut)</a:t>
            </a:r>
          </a:p>
          <a:p>
            <a:r>
              <a:rPr lang="fi-FI" b="1" dirty="0"/>
              <a:t>Yksityisiä arkistoja on runsaasti; metsäteollisuuden aineistoja on erityisesti Suomen Elinkeinoelämän Keskusarkisto </a:t>
            </a:r>
            <a:r>
              <a:rPr lang="fi-FI" b="1" dirty="0" err="1"/>
              <a:t>ELKAssa</a:t>
            </a:r>
            <a:r>
              <a:rPr lang="fi-FI" b="1" dirty="0"/>
              <a:t> Mikkelissä (</a:t>
            </a:r>
            <a:r>
              <a:rPr lang="fi-FI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www.elka.fi</a:t>
            </a:r>
            <a:r>
              <a:rPr lang="fi-FI" b="1" dirty="0"/>
              <a:t>) </a:t>
            </a:r>
          </a:p>
          <a:p>
            <a:r>
              <a:rPr lang="fi-FI" b="1" dirty="0"/>
              <a:t>Arkistot, kirjastot ja museot toimivat osaksi päällekkäin; mm. valokuvia voi löytyä lukuisista erilaisista kokoelmista.</a:t>
            </a:r>
          </a:p>
          <a:p>
            <a:r>
              <a:rPr lang="fi-FI" b="1" dirty="0"/>
              <a:t>Aineistojen digitointi ja sähköinen haku ovat kehittyneet nopeasti 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4777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CCA57F-F3EC-4E3C-8BF9-AD1A4B5BF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490025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Oman metsän historia 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294CF3D-C670-4148-8F17-DB6ED9B71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Esimerkki: Kuusikon tila, Pihtipudas</a:t>
            </a:r>
          </a:p>
          <a:p>
            <a:pPr marL="0" indent="0">
              <a:buNone/>
            </a:pPr>
            <a:r>
              <a:rPr lang="fi-FI" sz="1600" dirty="0"/>
              <a:t>Lähde: Maanmittaushallinnon Kansalaisen karttapaikka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201643D-B906-467C-92B1-A403BD0A2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0898" y="1108213"/>
            <a:ext cx="4031127" cy="5078896"/>
          </a:xfrm>
        </p:spPr>
        <p:txBody>
          <a:bodyPr>
            <a:normAutofit lnSpcReduction="10000"/>
          </a:bodyPr>
          <a:lstStyle/>
          <a:p>
            <a:r>
              <a:rPr lang="fi-FI" sz="2000" b="1" dirty="0"/>
              <a:t>Mistä metsäpalstani on kotoisin, miten se on syntynyt? </a:t>
            </a:r>
          </a:p>
          <a:p>
            <a:r>
              <a:rPr lang="fi-FI" sz="2000" b="1" dirty="0"/>
              <a:t>Millaisia omistajia sillä on ollut?</a:t>
            </a:r>
            <a:endParaRPr lang="fi-FI" sz="2000" dirty="0"/>
          </a:p>
          <a:p>
            <a:r>
              <a:rPr lang="fi-FI" sz="2000" b="1" dirty="0"/>
              <a:t>Mitä käyttötapoja metsälläni on ollut historian saatossa?</a:t>
            </a:r>
          </a:p>
          <a:p>
            <a:r>
              <a:rPr lang="fi-FI" sz="2000" b="1" u="sng" dirty="0"/>
              <a:t>Omat kysymykset, ihan mitä vaan. </a:t>
            </a:r>
          </a:p>
          <a:p>
            <a:r>
              <a:rPr lang="fi-FI" sz="2000" b="1" dirty="0"/>
              <a:t>Miksi haluaisin tietää ja tutkia?</a:t>
            </a:r>
          </a:p>
          <a:p>
            <a:r>
              <a:rPr lang="fi-FI" sz="2000" b="1" dirty="0"/>
              <a:t>-     mielenkiinnosta ja omaksi iloksi</a:t>
            </a:r>
          </a:p>
          <a:p>
            <a:pPr marL="285750" indent="-285750">
              <a:buFontTx/>
              <a:buChar char="-"/>
            </a:pPr>
            <a:r>
              <a:rPr lang="fi-FI" sz="2000" b="1" dirty="0"/>
              <a:t>artikkeli kyläkirjaan tai kotiseutu-yhdistyksen lehteen</a:t>
            </a:r>
          </a:p>
          <a:p>
            <a:pPr marL="285750" indent="-285750">
              <a:buFontTx/>
              <a:buChar char="-"/>
            </a:pPr>
            <a:r>
              <a:rPr lang="fi-FI" sz="2000" b="1" dirty="0"/>
              <a:t>perimätietoa jälkipolville, tuleville metsänomistajille</a:t>
            </a:r>
          </a:p>
          <a:p>
            <a:pPr marL="285750" indent="-285750">
              <a:buFontTx/>
              <a:buChar char="-"/>
            </a:pPr>
            <a:r>
              <a:rPr lang="fi-FI" sz="2000" b="1" dirty="0"/>
              <a:t>haluan olla perillä asioista, jotta osaan toimia oikein mm. paikallisten tahojen kanssa </a:t>
            </a:r>
          </a:p>
          <a:p>
            <a:pPr marL="285750" indent="-285750">
              <a:buFontTx/>
              <a:buChar char="-"/>
            </a:pPr>
            <a:endParaRPr lang="fi-FI" dirty="0"/>
          </a:p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D4EE32F-1E88-4FF0-BCB4-958D6945DD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531" y="1804403"/>
            <a:ext cx="5745675" cy="37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83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5A66D1-B0F7-4F80-AAB1-E3D82AC4B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8. Haastattelut, ihmisten muistot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9211A9-1463-46C3-8CD2-9B7C09AC0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i-FI" b="1" dirty="0"/>
              <a:t>Uhanalaisinta aineistoa, koska tietäjien rivit harvenevat jatkuvasti vanhemmasta päästä. Haastattelu / kuuleminen on tehtävä ja tallennettava mieluiten saman tien kun asia tulee puheeksi!  </a:t>
            </a:r>
          </a:p>
          <a:p>
            <a:r>
              <a:rPr lang="fi-FI" b="1" dirty="0"/>
              <a:t>Litterointi ääni- tai videotallenteesta tekstiksi on </a:t>
            </a:r>
            <a:r>
              <a:rPr lang="fi-FI" b="1" dirty="0" err="1"/>
              <a:t>suositeltavaa;sopivaa</a:t>
            </a:r>
            <a:r>
              <a:rPr lang="fi-FI" b="1" dirty="0"/>
              <a:t> toistolaitetta ei ehkä löydy kymmenen vuoden päästä</a:t>
            </a:r>
          </a:p>
          <a:p>
            <a:r>
              <a:rPr lang="fi-FI" b="1" dirty="0"/>
              <a:t>Haastateltavien henkilötiedot ja päivämäärä on tallennettava myös, samoin alkuun tai tiedostonimeen lyhyt osuva kuvaus mistä on kyse</a:t>
            </a:r>
          </a:p>
          <a:p>
            <a:r>
              <a:rPr lang="fi-FI" b="1" dirty="0"/>
              <a:t>Videokamera tai kännykkä riittää tallennusvälineeksi</a:t>
            </a:r>
          </a:p>
          <a:p>
            <a:r>
              <a:rPr lang="fi-FI" b="1" dirty="0"/>
              <a:t>Haastattelu on taitolaji, homman voi pilata mm. kiireellä</a:t>
            </a:r>
          </a:p>
          <a:p>
            <a:r>
              <a:rPr lang="fi-FI" b="1" dirty="0"/>
              <a:t>Tallenteiden lopullinen sijoitus esim. kotiseutuarkistoon, Lustoon jne.</a:t>
            </a:r>
          </a:p>
        </p:txBody>
      </p:sp>
    </p:spTree>
    <p:extLst>
      <p:ext uri="{BB962C8B-B14F-4D97-AF65-F5344CB8AC3E}">
        <p14:creationId xmlns:p14="http://schemas.microsoft.com/office/powerpoint/2010/main" val="2497159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6376DB-6C79-4E79-9839-1515B2D67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9. Valokuvat, maalaukset ja piirrokset</a:t>
            </a:r>
            <a:br>
              <a:rPr lang="fi-FI" sz="2800" b="1" dirty="0"/>
            </a:br>
            <a:r>
              <a:rPr lang="fi-FI" sz="2800" b="1" dirty="0"/>
              <a:t>- tekijänoikeuksia on kunnioitettava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7B9E6ED-8F7B-4CFA-9F39-E5A954B8D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38068"/>
            <a:ext cx="5157787" cy="967007"/>
          </a:xfrm>
        </p:spPr>
        <p:txBody>
          <a:bodyPr>
            <a:normAutofit fontScale="70000" lnSpcReduction="20000"/>
          </a:bodyPr>
          <a:lstStyle/>
          <a:p>
            <a:r>
              <a:rPr lang="fi-FI" dirty="0"/>
              <a:t>Werner Holmberg</a:t>
            </a:r>
          </a:p>
          <a:p>
            <a:r>
              <a:rPr lang="fi-FI" dirty="0"/>
              <a:t>Torppa Kurussa (1860)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15888ED-4B5F-4C48-AB2D-F0AF75A80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69834" y="1681163"/>
            <a:ext cx="4185554" cy="823912"/>
          </a:xfrm>
        </p:spPr>
        <p:txBody>
          <a:bodyPr>
            <a:normAutofit fontScale="70000" lnSpcReduction="20000"/>
          </a:bodyPr>
          <a:lstStyle/>
          <a:p>
            <a:r>
              <a:rPr lang="fi-FI" i="1" dirty="0" err="1"/>
              <a:t>Schweinemast</a:t>
            </a:r>
            <a:r>
              <a:rPr lang="fi-FI" i="1" dirty="0"/>
              <a:t> -</a:t>
            </a:r>
            <a:r>
              <a:rPr lang="fi-FI" dirty="0"/>
              <a:t> tammenterhoja sioille,</a:t>
            </a:r>
          </a:p>
          <a:p>
            <a:r>
              <a:rPr lang="fi-FI" dirty="0"/>
              <a:t>italialainen kalenterikuva 1500-luvun alusta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0E4DB041-DC6A-45ED-B534-23DBCD09AF0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16" y="2505075"/>
            <a:ext cx="2997183" cy="3950338"/>
          </a:xfrm>
        </p:spPr>
      </p:pic>
      <p:pic>
        <p:nvPicPr>
          <p:cNvPr id="22" name="Sisällön paikkamerkki 21">
            <a:extLst>
              <a:ext uri="{FF2B5EF4-FFF2-40B4-BE49-F238E27FC236}">
                <a16:creationId xmlns:a16="http://schemas.microsoft.com/office/drawing/2014/main" id="{9FAE28F5-9797-4369-BF89-5D9AC6C15F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48" y="2686929"/>
            <a:ext cx="6399610" cy="3596640"/>
          </a:xfrm>
        </p:spPr>
      </p:pic>
    </p:spTree>
    <p:extLst>
      <p:ext uri="{BB962C8B-B14F-4D97-AF65-F5344CB8AC3E}">
        <p14:creationId xmlns:p14="http://schemas.microsoft.com/office/powerpoint/2010/main" val="3946501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AE236B-2A38-493F-A431-D9A88C5B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641025" cy="701040"/>
          </a:xfrm>
        </p:spPr>
        <p:txBody>
          <a:bodyPr>
            <a:normAutofit fontScale="90000"/>
          </a:bodyPr>
          <a:lstStyle/>
          <a:p>
            <a:r>
              <a:rPr lang="fi-FI" sz="4400" b="1" dirty="0"/>
              <a:t>10. Esineet – tuohisormuksesta rautaruukkiin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986D87D4-5BD7-48F0-8EFD-916C4A0C1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460" y="1425528"/>
            <a:ext cx="6972630" cy="3920196"/>
          </a:xfr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718BA4E-4726-4BF0-9634-6540DA4CC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73945"/>
            <a:ext cx="4083904" cy="537385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 dirty="0"/>
              <a:t>Metsistä löytyy monenlaisia esineitä, jotka liittyvät eri aikoina tapahtuneeseen metsänkäyttöön, maanpuolustukseen tai alueella harjoitettuun pienteollisuuteen jne.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 dirty="0"/>
              <a:t>Käsityökalut ja muut pienemmät esineet voi ottaa talteen ja pitää oman tilan museokokoelmassa.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 dirty="0"/>
              <a:t>Arvokkaammista muinaismuistoista on syytä ilmoittaa lähimmälle museolle tai suoraan museovirastolle.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 dirty="0"/>
              <a:t>Kuvassa on 1950-luvulla käytetty puskutraktorilla vedettävä oja-aura Kolarin </a:t>
            </a:r>
            <a:r>
              <a:rPr lang="fi-FI" sz="2000" b="1" dirty="0" err="1"/>
              <a:t>Teuravuomalla</a:t>
            </a:r>
            <a:r>
              <a:rPr lang="fi-FI" sz="2000" b="1" dirty="0"/>
              <a:t>, Metsähallituksen hallinnoimalla maalla. </a:t>
            </a:r>
          </a:p>
          <a:p>
            <a:endParaRPr lang="fi-FI" sz="2000" dirty="0"/>
          </a:p>
          <a:p>
            <a:r>
              <a:rPr lang="fi-FI" sz="2000" dirty="0"/>
              <a:t> </a:t>
            </a:r>
          </a:p>
          <a:p>
            <a:endParaRPr lang="fi-FI" sz="2000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B8108009-E228-4C97-94B1-2F74ABDFA3DF}"/>
              </a:ext>
            </a:extLst>
          </p:cNvPr>
          <p:cNvSpPr txBox="1"/>
          <p:nvPr/>
        </p:nvSpPr>
        <p:spPr>
          <a:xfrm>
            <a:off x="5207431" y="5517396"/>
            <a:ext cx="6896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Tämä on tärkeä muisto </a:t>
            </a:r>
            <a:r>
              <a:rPr lang="fi-FI" b="1" dirty="0" err="1"/>
              <a:t>Teuravuoman</a:t>
            </a:r>
            <a:r>
              <a:rPr lang="fi-FI" b="1" dirty="0"/>
              <a:t> suurista ojituksista ja </a:t>
            </a:r>
          </a:p>
          <a:p>
            <a:r>
              <a:rPr lang="fi-FI" b="1" dirty="0"/>
              <a:t>”pyhiinvaelluskohde” vanhemmille metsäammattilaisille. Aura taitaa </a:t>
            </a:r>
          </a:p>
          <a:p>
            <a:r>
              <a:rPr lang="fi-FI" b="1" dirty="0"/>
              <a:t>jäädä paikalleen ainakin toistaiseksi.</a:t>
            </a:r>
          </a:p>
        </p:txBody>
      </p:sp>
    </p:spTree>
    <p:extLst>
      <p:ext uri="{BB962C8B-B14F-4D97-AF65-F5344CB8AC3E}">
        <p14:creationId xmlns:p14="http://schemas.microsoft.com/office/powerpoint/2010/main" val="2408104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CE77024-BC78-4813-A347-00B2044694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813" y="182564"/>
            <a:ext cx="5308211" cy="1135110"/>
          </a:xfrm>
        </p:spPr>
        <p:txBody>
          <a:bodyPr>
            <a:noAutofit/>
          </a:bodyPr>
          <a:lstStyle/>
          <a:p>
            <a:r>
              <a:rPr lang="fi-FI" sz="4000" b="1" dirty="0"/>
              <a:t>11. Metsähistorian Seura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1D4BFE0B-94E1-4FDA-8252-EFAF03BD6BF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80295" y="1031631"/>
            <a:ext cx="6311705" cy="5734929"/>
          </a:xfrm>
        </p:spPr>
        <p:txBody>
          <a:bodyPr>
            <a:normAutofit/>
          </a:bodyPr>
          <a:lstStyle/>
          <a:p>
            <a:r>
              <a:rPr lang="fi-FI" b="1" dirty="0"/>
              <a:t>Metsähistorian harrastajien valtakunnallinen seura</a:t>
            </a:r>
          </a:p>
          <a:p>
            <a:r>
              <a:rPr lang="fi-FI" b="1" dirty="0"/>
              <a:t>Jäseniä n. 300</a:t>
            </a:r>
          </a:p>
          <a:p>
            <a:r>
              <a:rPr lang="fi-FI" b="1" dirty="0"/>
              <a:t>Järjestää erilaisia tapahtumia, tilaisuuksia ja retkeilyjä</a:t>
            </a:r>
          </a:p>
          <a:p>
            <a:r>
              <a:rPr lang="fi-FI" b="1" dirty="0"/>
              <a:t>Julkaisee jäsenlehti </a:t>
            </a:r>
            <a:r>
              <a:rPr lang="fi-FI" b="1" dirty="0" err="1"/>
              <a:t>Susikkoa</a:t>
            </a:r>
            <a:r>
              <a:rPr lang="fi-FI" b="1" dirty="0"/>
              <a:t> kolme kertaa vuodessa (vapaasti luettavissa seuran verkkosivuilla)</a:t>
            </a:r>
          </a:p>
          <a:p>
            <a:r>
              <a:rPr lang="fi-FI" b="1" dirty="0"/>
              <a:t>Yhdessä Suomen Metsämuseo Luston kanssa seura julkaisee Vuosilusto-nimistä tieteellistä julkaisua</a:t>
            </a:r>
          </a:p>
          <a:p>
            <a:r>
              <a:rPr lang="fi-FI" b="1" dirty="0"/>
              <a:t>Asiantuntija-apua tarjotaan metsähistoriallisiin kysymyksiin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846C3059-A8A3-4D9B-87D7-24DA61C1A4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10" y="1131435"/>
            <a:ext cx="3788681" cy="550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80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58DFD7-416B-4D2D-A053-947B298D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358"/>
          </a:xfrm>
        </p:spPr>
        <p:txBody>
          <a:bodyPr/>
          <a:lstStyle/>
          <a:p>
            <a:r>
              <a:rPr lang="fi-FI" b="1" dirty="0"/>
              <a:t>Esitelmässä käytettyjä lähteitä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41F9A4-96E3-4D43-B071-5B98658D6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9484"/>
            <a:ext cx="10515600" cy="5037479"/>
          </a:xfrm>
        </p:spPr>
        <p:txBody>
          <a:bodyPr>
            <a:normAutofit fontScale="92500"/>
          </a:bodyPr>
          <a:lstStyle/>
          <a:p>
            <a:r>
              <a:rPr lang="fi-FI" b="1" dirty="0"/>
              <a:t>Tasanen, Tapani. 2004. Läksi puut ylenemähän. Metsien hoidon historia Suomessa keskiajalta metsäteollisuuden läpimurtoon 1870-luvulla. Metsäntutkimuslaitoksen tiedonantoja 920. Metsäntutkimuslaitos 2004. 443 s.</a:t>
            </a:r>
          </a:p>
          <a:p>
            <a:pPr lvl="1"/>
            <a:r>
              <a:rPr lang="fi-FI" b="1" dirty="0"/>
              <a:t>Suurin osa esitelmän kuvista lähdeviitteineen </a:t>
            </a:r>
          </a:p>
          <a:p>
            <a:pPr lvl="1"/>
            <a:r>
              <a:rPr lang="fi-FI" b="1" dirty="0"/>
              <a:t>Verkkoversio </a:t>
            </a:r>
            <a:r>
              <a:rPr lang="fi-FI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https://helda.helsinki.fi/handle/10138/20663</a:t>
            </a:r>
            <a:endParaRPr lang="fi-FI" b="1" dirty="0">
              <a:solidFill>
                <a:srgbClr val="0070C0"/>
              </a:solidFill>
            </a:endParaRPr>
          </a:p>
          <a:p>
            <a:r>
              <a:rPr lang="fi-FI" b="1" dirty="0"/>
              <a:t>Tasanen, Tapani &amp; Seppälä, Juho. 2009. Metsät peltojen lomassa. Vuosisata Varsinais-Suomen metsätaloutta. Lounais-Suomen Metsänhoitoyhdistysten Säätiö, 2009. 371 s.</a:t>
            </a:r>
          </a:p>
          <a:p>
            <a:pPr lvl="1"/>
            <a:r>
              <a:rPr lang="fi-FI" b="1" dirty="0"/>
              <a:t>Esimerkkejä haastattelujen, arkistoaineistojen ja kuvien käytöstä </a:t>
            </a:r>
          </a:p>
          <a:p>
            <a:r>
              <a:rPr lang="fi-FI" b="1" dirty="0"/>
              <a:t>Hill, </a:t>
            </a:r>
            <a:r>
              <a:rPr lang="fi-FI" b="1" dirty="0" err="1"/>
              <a:t>Örjan</a:t>
            </a:r>
            <a:r>
              <a:rPr lang="fi-FI" b="1" dirty="0"/>
              <a:t> &amp; Tove, Jan. 2003. </a:t>
            </a:r>
            <a:r>
              <a:rPr lang="fi-FI" b="1" dirty="0" err="1"/>
              <a:t>Kunskap</a:t>
            </a:r>
            <a:r>
              <a:rPr lang="fi-FI" b="1" dirty="0"/>
              <a:t> </a:t>
            </a:r>
            <a:r>
              <a:rPr lang="fi-FI" b="1" dirty="0" err="1"/>
              <a:t>om</a:t>
            </a:r>
            <a:r>
              <a:rPr lang="fi-FI" b="1" dirty="0"/>
              <a:t> </a:t>
            </a:r>
            <a:r>
              <a:rPr lang="fi-FI" b="1" dirty="0" err="1"/>
              <a:t>skogens</a:t>
            </a:r>
            <a:r>
              <a:rPr lang="fi-FI" b="1" dirty="0"/>
              <a:t> historia. </a:t>
            </a:r>
            <a:r>
              <a:rPr lang="fi-FI" b="1" dirty="0" err="1"/>
              <a:t>Skogshistoriska</a:t>
            </a:r>
            <a:r>
              <a:rPr lang="fi-FI" b="1" dirty="0"/>
              <a:t> </a:t>
            </a:r>
            <a:r>
              <a:rPr lang="fi-FI" b="1" dirty="0" err="1"/>
              <a:t>Sällskapet</a:t>
            </a:r>
            <a:r>
              <a:rPr lang="fi-FI" b="1" dirty="0"/>
              <a:t> / </a:t>
            </a:r>
            <a:r>
              <a:rPr lang="fi-FI" b="1" dirty="0" err="1"/>
              <a:t>Stiftelsen</a:t>
            </a:r>
            <a:r>
              <a:rPr lang="fi-FI" b="1" dirty="0"/>
              <a:t> </a:t>
            </a:r>
            <a:r>
              <a:rPr lang="fi-FI" b="1" dirty="0" err="1"/>
              <a:t>Skogssällskapet</a:t>
            </a:r>
            <a:r>
              <a:rPr lang="fi-FI" b="1" dirty="0"/>
              <a:t>, Göteborg. 344 s.</a:t>
            </a:r>
          </a:p>
          <a:p>
            <a:pPr lvl="1"/>
            <a:r>
              <a:rPr lang="fi-FI" b="1" dirty="0"/>
              <a:t>Runsaasti kuvitettu opaskirja metsähistorian harrastajille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4444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EC77B7F2-FC9B-4506-9A3C-93DDD9CB2B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Kiitokset mielenkiinnosta!</a:t>
            </a:r>
          </a:p>
        </p:txBody>
      </p:sp>
    </p:spTree>
    <p:extLst>
      <p:ext uri="{BB962C8B-B14F-4D97-AF65-F5344CB8AC3E}">
        <p14:creationId xmlns:p14="http://schemas.microsoft.com/office/powerpoint/2010/main" val="1787252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B2E0EF7E-CB09-490C-B853-5E0A5E39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144173"/>
          </a:xfrm>
        </p:spPr>
        <p:txBody>
          <a:bodyPr>
            <a:normAutofit fontScale="90000"/>
          </a:bodyPr>
          <a:lstStyle/>
          <a:p>
            <a:r>
              <a:rPr lang="fi-FI" sz="3600" b="1" dirty="0"/>
              <a:t>1. Perusasioita ja taustatietoa suuralueilta: </a:t>
            </a:r>
            <a:br>
              <a:rPr lang="fi-FI" sz="3600" b="1" dirty="0"/>
            </a:br>
            <a:r>
              <a:rPr lang="fi-FI" sz="2700" b="1" dirty="0"/>
              <a:t>-Suomen historian tärkeimmät vaiheet ja niiden paikalliset vaikutukset on hyvä tuntea</a:t>
            </a:r>
            <a:br>
              <a:rPr lang="fi-FI" sz="2700" b="1" dirty="0"/>
            </a:br>
            <a:r>
              <a:rPr lang="fi-FI" sz="2700" b="1" dirty="0"/>
              <a:t>- Koko Pohjolassa oli pitkään vähän ihmisiä ja paljon metsää </a:t>
            </a:r>
            <a:br>
              <a:rPr lang="fi-FI" sz="2700" b="1" dirty="0"/>
            </a:br>
            <a:r>
              <a:rPr lang="fi-FI" sz="2000" b="1" dirty="0"/>
              <a:t>Suomen asutus n. 1500 ja 1700 Armas Luukon mukaan (Oma maa, 1958)</a:t>
            </a:r>
            <a:endParaRPr lang="fi-FI" sz="2000" dirty="0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DEB0FECD-E01D-4277-B039-8E3092F312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51" y="1327703"/>
            <a:ext cx="3406058" cy="5523154"/>
          </a:xfrm>
        </p:spPr>
      </p:pic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C7BC6EA3-D0D3-4C96-95A2-7EA740F6DE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582" y="1248822"/>
            <a:ext cx="3954025" cy="5680572"/>
          </a:xfrm>
        </p:spPr>
      </p:pic>
    </p:spTree>
    <p:extLst>
      <p:ext uri="{BB962C8B-B14F-4D97-AF65-F5344CB8AC3E}">
        <p14:creationId xmlns:p14="http://schemas.microsoft.com/office/powerpoint/2010/main" val="3030174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2">
            <a:extLst>
              <a:ext uri="{FF2B5EF4-FFF2-40B4-BE49-F238E27FC236}">
                <a16:creationId xmlns:a16="http://schemas.microsoft.com/office/drawing/2014/main" id="{C257BCDE-D361-404C-8AEE-4270AD59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74" y="365125"/>
            <a:ext cx="10647314" cy="1325563"/>
          </a:xfrm>
        </p:spPr>
        <p:txBody>
          <a:bodyPr>
            <a:normAutofit/>
          </a:bodyPr>
          <a:lstStyle/>
          <a:p>
            <a:r>
              <a:rPr lang="fi-FI" sz="2800" b="1" dirty="0">
                <a:latin typeface="+mn-lt"/>
              </a:rPr>
              <a:t> </a:t>
            </a:r>
            <a:r>
              <a:rPr lang="fi-FI" sz="3200" b="1" dirty="0"/>
              <a:t>Tärkeimmät metsänkäyttömuodot alueittain </a:t>
            </a:r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E381BD62-61AF-4DB6-AD03-73F684E7E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70893"/>
            <a:ext cx="5157787" cy="708074"/>
          </a:xfrm>
        </p:spPr>
        <p:txBody>
          <a:bodyPr>
            <a:normAutofit fontScale="92500" lnSpcReduction="20000"/>
          </a:bodyPr>
          <a:lstStyle/>
          <a:p>
            <a:endParaRPr lang="fi-FI" dirty="0"/>
          </a:p>
          <a:p>
            <a:r>
              <a:rPr lang="fi-FI" dirty="0">
                <a:latin typeface="+mj-lt"/>
              </a:rPr>
              <a:t>Metsänkäyttö 1700-luvun puolivälissä</a:t>
            </a:r>
          </a:p>
          <a:p>
            <a:endParaRPr lang="fi-FI" dirty="0"/>
          </a:p>
        </p:txBody>
      </p:sp>
      <p:pic>
        <p:nvPicPr>
          <p:cNvPr id="19" name="Sisällön paikkamerkki 18">
            <a:extLst>
              <a:ext uri="{FF2B5EF4-FFF2-40B4-BE49-F238E27FC236}">
                <a16:creationId xmlns:a16="http://schemas.microsoft.com/office/drawing/2014/main" id="{4053A87E-DDC8-47A0-9AAB-00FB4666CB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246" y="2086708"/>
            <a:ext cx="3054416" cy="4653019"/>
          </a:xfrm>
        </p:spPr>
      </p:pic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30FD96BE-28DF-4801-A55F-8E08001E81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528690"/>
            <a:ext cx="5183188" cy="823912"/>
          </a:xfrm>
        </p:spPr>
        <p:txBody>
          <a:bodyPr>
            <a:normAutofit fontScale="92500" lnSpcReduction="20000"/>
          </a:bodyPr>
          <a:lstStyle/>
          <a:p>
            <a:r>
              <a:rPr lang="fi-FI" dirty="0">
                <a:latin typeface="+mj-lt"/>
              </a:rPr>
              <a:t>Tervanpolttoalueen siirtyminen n. 1600 - 1900: sodat, isojako, metsäteollisuus, tervan kysynnän väheneminen</a:t>
            </a:r>
          </a:p>
        </p:txBody>
      </p:sp>
      <p:pic>
        <p:nvPicPr>
          <p:cNvPr id="3" name="Sisällön paikkamerkki 2">
            <a:extLst>
              <a:ext uri="{FF2B5EF4-FFF2-40B4-BE49-F238E27FC236}">
                <a16:creationId xmlns:a16="http://schemas.microsoft.com/office/drawing/2014/main" id="{FEC5134A-8492-42B8-AA1B-A2A0E4AE15C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392" y="2537357"/>
            <a:ext cx="2397833" cy="4126969"/>
          </a:xfrm>
        </p:spPr>
      </p:pic>
    </p:spTree>
    <p:extLst>
      <p:ext uri="{BB962C8B-B14F-4D97-AF65-F5344CB8AC3E}">
        <p14:creationId xmlns:p14="http://schemas.microsoft.com/office/powerpoint/2010/main" val="3275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89C18B-AD6C-484D-9A32-FE3BCC73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96454"/>
          </a:xfrm>
        </p:spPr>
        <p:txBody>
          <a:bodyPr/>
          <a:lstStyle/>
          <a:p>
            <a:r>
              <a:rPr lang="fi-FI" dirty="0"/>
              <a:t>Merkittäviä puunkäyttömuotoja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EA8249A-4453-404C-B415-BEA112EED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14375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Polttopuu pitkällä aikavälillä koko maassa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367A5934-8D75-4AA3-8E5D-4F3BA7DF84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73" y="2312894"/>
            <a:ext cx="5378777" cy="3876769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01C8C62-FC9E-4C9E-A928-18C2D9281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41027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Lautojen ja lankkujen sahaus keskiajalta lähtien </a:t>
            </a:r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15DAF981-64EA-4DA3-AC92-B13011CED5A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265" y="2505075"/>
            <a:ext cx="2707057" cy="3684588"/>
          </a:xfrm>
        </p:spPr>
      </p:pic>
    </p:spTree>
    <p:extLst>
      <p:ext uri="{BB962C8B-B14F-4D97-AF65-F5344CB8AC3E}">
        <p14:creationId xmlns:p14="http://schemas.microsoft.com/office/powerpoint/2010/main" val="3218580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E91FA0-CE53-4D1B-81F7-EF42094DE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1533"/>
          </a:xfrm>
        </p:spPr>
        <p:txBody>
          <a:bodyPr>
            <a:normAutofit/>
          </a:bodyPr>
          <a:lstStyle/>
          <a:p>
            <a:r>
              <a:rPr lang="fi-FI" sz="3600" b="1" dirty="0"/>
              <a:t>Puulaivojen rakentaminen (piirros 1600-luvun lopulta)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12B1CAF-E306-4AB5-98BF-DC3BBB48D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169" y="1039453"/>
            <a:ext cx="7548204" cy="5630926"/>
          </a:xfrm>
        </p:spPr>
      </p:pic>
    </p:spTree>
    <p:extLst>
      <p:ext uri="{BB962C8B-B14F-4D97-AF65-F5344CB8AC3E}">
        <p14:creationId xmlns:p14="http://schemas.microsoft.com/office/powerpoint/2010/main" val="472293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C60E9CF2-E7B8-449D-9A38-9D7C4BB5F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b="1" dirty="0"/>
              <a:t>Suomen metsät karttojen kuvaamina 1800-luvulla</a:t>
            </a:r>
            <a:br>
              <a:rPr lang="fi-FI" sz="3600" b="1" dirty="0"/>
            </a:br>
            <a:r>
              <a:rPr lang="fi-FI" sz="2800" b="1" dirty="0"/>
              <a:t>- aiemmat tiedot olivat hyvin hataria!</a:t>
            </a:r>
            <a:endParaRPr lang="fi-FI" sz="3600" b="1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BDA35EC-B525-4650-825E-8DD7EAB47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4"/>
            <a:ext cx="5157787" cy="46999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C. W. </a:t>
            </a:r>
            <a:r>
              <a:rPr lang="fi-FI" dirty="0" err="1"/>
              <a:t>Gyldénin</a:t>
            </a:r>
            <a:r>
              <a:rPr lang="fi-FI" dirty="0"/>
              <a:t> metsäkartta 1850 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FFC98462-4CB2-45A0-B49D-8CB6ED6E30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323" y="2105464"/>
            <a:ext cx="3451061" cy="4740648"/>
          </a:xfrm>
        </p:spPr>
      </p:pic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E1D369E1-6157-49E6-BD28-6ECFEC42D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7"/>
            <a:ext cx="4734951" cy="414777"/>
          </a:xfrm>
        </p:spPr>
        <p:txBody>
          <a:bodyPr>
            <a:normAutofit lnSpcReduction="10000"/>
          </a:bodyPr>
          <a:lstStyle/>
          <a:p>
            <a:r>
              <a:rPr lang="fi-FI" dirty="0"/>
              <a:t>Valtion metsät 1900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EB52B44-E387-490A-AD48-F69DE40474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029" y="2151157"/>
            <a:ext cx="2667996" cy="44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9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581330-4FE9-41C4-9892-A806D686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2.</a:t>
            </a:r>
            <a:r>
              <a:rPr lang="fi-FI" sz="3600" b="1" dirty="0"/>
              <a:t> </a:t>
            </a:r>
            <a:r>
              <a:rPr lang="fi-FI" b="1" dirty="0"/>
              <a:t>Miten luemme metsän muistia?</a:t>
            </a:r>
            <a:br>
              <a:rPr lang="fi-FI" b="1" dirty="0"/>
            </a:br>
            <a:r>
              <a:rPr lang="fi-FI" sz="3600" b="1" dirty="0"/>
              <a:t>    </a:t>
            </a:r>
            <a:r>
              <a:rPr lang="fi-FI" sz="2800" b="1" dirty="0"/>
              <a:t>Tutkijoiden menetelmiä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5560DB-1EEB-401A-AEFB-0375AC9C7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6432"/>
          </a:xfrm>
        </p:spPr>
        <p:txBody>
          <a:bodyPr>
            <a:noAutofit/>
          </a:bodyPr>
          <a:lstStyle/>
          <a:p>
            <a:r>
              <a:rPr lang="fi-FI" sz="2000" b="1" dirty="0"/>
              <a:t>Lustotutkimus (dendrokronologia) – ilmaston vaihtelujen vaikutusta metsiin selvitetään puiden vuosilustojen eli vuosirenkaiden paksuusvaihtelua tutkimalla </a:t>
            </a:r>
          </a:p>
          <a:p>
            <a:r>
              <a:rPr lang="fi-FI" sz="2000" b="1" dirty="0"/>
              <a:t>Siitepölyanalyysit – puulajien ja viljelykasvien esiintyminen alueella (mm. kaskeaminen ja laiduntaminen näkyvät maakerroksista tehtävistä analyyseissa)  </a:t>
            </a:r>
          </a:p>
          <a:p>
            <a:r>
              <a:rPr lang="fi-FI" sz="2000" b="1" dirty="0"/>
              <a:t>Palokorot puiden rungoissa - metsäpalojen ajoitus ja niiden voimakkuuden arviointi</a:t>
            </a:r>
          </a:p>
          <a:p>
            <a:r>
              <a:rPr lang="fi-FI" sz="2000" b="1" dirty="0"/>
              <a:t>Radiohiiliajoitus (C-14) – pystytään määrittämään biologista alkuperää olevan näytteen tai biologisesta materiaalista valmistetun esineen ikä tarkasti</a:t>
            </a:r>
          </a:p>
          <a:p>
            <a:r>
              <a:rPr lang="fi-FI" sz="2000" b="1" dirty="0"/>
              <a:t>Geologia: kalliot ja kivet, maalajit, maakerrostumat, turvekerrokset, jäätiköt, vesistöt</a:t>
            </a:r>
          </a:p>
          <a:p>
            <a:r>
              <a:rPr lang="fi-FI" sz="2000" b="1" dirty="0"/>
              <a:t>Arkeologian menetelmät – ihmisen toiminta alueella eri aikoina on jättänyt monenlaisia jälkiä ja jäänteitä erityisesti maaperään: asunnot, työkalut, aseet, korut… </a:t>
            </a:r>
          </a:p>
          <a:p>
            <a:r>
              <a:rPr lang="fi-FI" sz="2000" b="1" dirty="0"/>
              <a:t>jne.</a:t>
            </a:r>
          </a:p>
          <a:p>
            <a:r>
              <a:rPr lang="fi-FI" sz="2000" b="1" u="sng" dirty="0"/>
              <a:t>Tutkijoiden ja tutkimusorganisaatioiden puoleen voi kääntyä rohkeasti! </a:t>
            </a:r>
            <a:r>
              <a:rPr lang="fi-FI" sz="2000" b="1" dirty="0"/>
              <a:t>Tutkimuskohteessa voidaan käyttää useita menetelmiä tavoitteesta ja aineistosta riippuen. Yleisön lähettämät </a:t>
            </a:r>
            <a:r>
              <a:rPr lang="fi-FI" sz="2000" b="1" u="sng" dirty="0"/>
              <a:t>näytteet </a:t>
            </a:r>
            <a:r>
              <a:rPr lang="fi-FI" sz="2000" b="1" dirty="0"/>
              <a:t>ovat tärkeitä tiedonlähteitä tutkijoille (LUKE, yliopistot jne.)</a:t>
            </a:r>
          </a:p>
          <a:p>
            <a:pPr marL="0" indent="0">
              <a:buNone/>
            </a:pPr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2485679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3216</TotalTime>
  <Words>2230</Words>
  <Application>Microsoft Office PowerPoint</Application>
  <PresentationFormat>Widescreen</PresentationFormat>
  <Paragraphs>216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Office-teema</vt:lpstr>
      <vt:lpstr>    Miten tutkin ja tallennan oman metsän historiaa?  MMT, dos. Tapani Tasanen  </vt:lpstr>
      <vt:lpstr>Tasasten metsä</vt:lpstr>
      <vt:lpstr>Oman metsän historia </vt:lpstr>
      <vt:lpstr>1. Perusasioita ja taustatietoa suuralueilta:  -Suomen historian tärkeimmät vaiheet ja niiden paikalliset vaikutukset on hyvä tuntea - Koko Pohjolassa oli pitkään vähän ihmisiä ja paljon metsää  Suomen asutus n. 1500 ja 1700 Armas Luukon mukaan (Oma maa, 1958)</vt:lpstr>
      <vt:lpstr> Tärkeimmät metsänkäyttömuodot alueittain </vt:lpstr>
      <vt:lpstr>Merkittäviä puunkäyttömuotoja</vt:lpstr>
      <vt:lpstr>Puulaivojen rakentaminen (piirros 1600-luvun lopulta)</vt:lpstr>
      <vt:lpstr>Suomen metsät karttojen kuvaamina 1800-luvulla - aiemmat tiedot olivat hyvin hataria!</vt:lpstr>
      <vt:lpstr>2. Miten luemme metsän muistia?     Tutkijoiden menetelmiä</vt:lpstr>
      <vt:lpstr>Lustotutkimuksen aiheita ja menetelmiä (Kuvia LUKEn tutkija Mauri Timosen julkaisuista)</vt:lpstr>
      <vt:lpstr>3. Kansanperinnettä metsämaisemassa</vt:lpstr>
      <vt:lpstr>Alavuden muinaiskoru sai uuden elämän</vt:lpstr>
      <vt:lpstr>Ohjeita  museovirastosta</vt:lpstr>
      <vt:lpstr>Luonnonsuojelulla ja luontopalveluilla on omat opasteensa ja merkkinsä maastossa ja kartoilla</vt:lpstr>
      <vt:lpstr>Esimerkki ympäristön-suojelukohteesta – mitä tässä on esim. kahden vuosisadan kuluttua?</vt:lpstr>
      <vt:lpstr>4. Rajat kartalla ja maastossa</vt:lpstr>
      <vt:lpstr>   Isojakokartta Somerolta 1700- ja 1800-lukujen vaihteesta  </vt:lpstr>
      <vt:lpstr>Metsätalouden suunnittelun kartat</vt:lpstr>
      <vt:lpstr>Muita karttoja</vt:lpstr>
      <vt:lpstr>Mitä voimme löytää vanhoista kartoista?</vt:lpstr>
      <vt:lpstr>5. Museot Metsä on Suomessa hyvin ”museoitu” lukuisten tahojen toimesta Puun käyttö eri aikoina on tärkeällä sijalla</vt:lpstr>
      <vt:lpstr>PowerPoint Presentation</vt:lpstr>
      <vt:lpstr>Museovirasto</vt:lpstr>
      <vt:lpstr>Kotiseutumuseot ja muut paikallismuseot</vt:lpstr>
      <vt:lpstr>Ähtärin kotiseutumuseo ja uittomuseo Norjasta</vt:lpstr>
      <vt:lpstr>6. Kirjallisuus</vt:lpstr>
      <vt:lpstr>Kirjastot ja tietokannat</vt:lpstr>
      <vt:lpstr>P. W. Hannikainen hoiti Suomen metsiä suomen kielellä</vt:lpstr>
      <vt:lpstr>7. Arkistot</vt:lpstr>
      <vt:lpstr>8. Haastattelut, ihmisten muistot</vt:lpstr>
      <vt:lpstr>9. Valokuvat, maalaukset ja piirrokset - tekijänoikeuksia on kunnioitettava</vt:lpstr>
      <vt:lpstr>10. Esineet – tuohisormuksesta rautaruukkiin</vt:lpstr>
      <vt:lpstr>11. Metsähistorian Seura</vt:lpstr>
      <vt:lpstr>Esitelmässä käytettyjä lähteitä</vt:lpstr>
      <vt:lpstr>Kiitokset mielenkiinnosta!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Turun Seudun Etämetsänomistajat</dc:title>
  <dc:creator>Tapani Tasanen</dc:creator>
  <cp:lastModifiedBy>Sami Ruohtula</cp:lastModifiedBy>
  <cp:revision>283</cp:revision>
  <dcterms:created xsi:type="dcterms:W3CDTF">2019-10-04T14:58:07Z</dcterms:created>
  <dcterms:modified xsi:type="dcterms:W3CDTF">2025-06-05T11:21:16Z</dcterms:modified>
</cp:coreProperties>
</file>