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5" r:id="rId9"/>
    <p:sldId id="267" r:id="rId10"/>
    <p:sldId id="264" r:id="rId11"/>
    <p:sldId id="268" r:id="rId12"/>
    <p:sldId id="269" r:id="rId13"/>
    <p:sldId id="274" r:id="rId14"/>
    <p:sldId id="270" r:id="rId15"/>
    <p:sldId id="272" r:id="rId16"/>
    <p:sldId id="271" r:id="rId17"/>
    <p:sldId id="276" r:id="rId18"/>
    <p:sldId id="273" r:id="rId19"/>
    <p:sldId id="266" r:id="rId20"/>
    <p:sldId id="263" r:id="rId21"/>
    <p:sldId id="277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72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403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79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937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95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957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427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274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900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090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801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30CCCAC-2A46-44D1-A808-34C10FFF3C59}" type="datetimeFigureOut">
              <a:rPr lang="fi-FI" smtClean="0"/>
              <a:t>6.12.2024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A035395-AB0C-431B-84E4-0787B50B9E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669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0513689-D00A-4D15-B8A3-AA50EC4B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44D9D-E3AC-610B-C3DB-AE5FAE831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900" y="637563"/>
            <a:ext cx="8640201" cy="3070370"/>
          </a:xfrm>
        </p:spPr>
        <p:txBody>
          <a:bodyPr anchor="b">
            <a:normAutofit/>
          </a:bodyPr>
          <a:lstStyle/>
          <a:p>
            <a:r>
              <a:rPr lang="fi-FI" sz="4000" b="1" dirty="0">
                <a:solidFill>
                  <a:schemeClr val="tx1"/>
                </a:solidFill>
              </a:rPr>
              <a:t>Metsänomistajalle hyödylliset karttapalvelut</a:t>
            </a:r>
            <a:endParaRPr lang="fi-FI" sz="4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CFD83-1DE9-0CB7-EB59-7DEB789D5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3"/>
            <a:ext cx="8640202" cy="2153859"/>
          </a:xfrm>
        </p:spPr>
        <p:txBody>
          <a:bodyPr anchor="t">
            <a:normAutofit/>
          </a:bodyPr>
          <a:lstStyle/>
          <a:p>
            <a:endParaRPr lang="fi-FI" dirty="0"/>
          </a:p>
          <a:p>
            <a:r>
              <a:rPr lang="fi-FI" dirty="0"/>
              <a:t>Tampereen seudun metsänomistajat ry</a:t>
            </a:r>
            <a:endParaRPr lang="fi-FI" sz="2800" dirty="0">
              <a:solidFill>
                <a:schemeClr val="tx1"/>
              </a:solidFill>
            </a:endParaRPr>
          </a:p>
          <a:p>
            <a:r>
              <a:rPr lang="fi-FI" sz="2800" dirty="0">
                <a:solidFill>
                  <a:schemeClr val="tx1"/>
                </a:solidFill>
              </a:rPr>
              <a:t>Lari Välitalo 2024</a:t>
            </a:r>
          </a:p>
        </p:txBody>
      </p:sp>
    </p:spTree>
    <p:extLst>
      <p:ext uri="{BB962C8B-B14F-4D97-AF65-F5344CB8AC3E}">
        <p14:creationId xmlns:p14="http://schemas.microsoft.com/office/powerpoint/2010/main" val="358794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914B6-F48A-9B2B-89E1-B117FC3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26" y="334328"/>
            <a:ext cx="10772274" cy="1356360"/>
          </a:xfrm>
        </p:spPr>
        <p:txBody>
          <a:bodyPr/>
          <a:lstStyle/>
          <a:p>
            <a:r>
              <a:rPr lang="fi-FI" dirty="0"/>
              <a:t>Metsävarojen tarkasteluun kaupallisia tarjoajia (ilmaisia ja maksullisia)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797E1-904F-7F34-AD29-0B14F6B36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88284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Isojen metsäyhtiöiden omat palvelut</a:t>
            </a:r>
          </a:p>
          <a:p>
            <a:pPr lvl="1"/>
            <a:r>
              <a:rPr lang="fi-FI" dirty="0" err="1"/>
              <a:t>eMetsä</a:t>
            </a:r>
            <a:r>
              <a:rPr lang="fi-FI" dirty="0"/>
              <a:t>, Metsäverkko, UPM Metsä </a:t>
            </a:r>
          </a:p>
          <a:p>
            <a:r>
              <a:rPr lang="fi-FI" dirty="0" err="1"/>
              <a:t>MHY:n</a:t>
            </a:r>
            <a:r>
              <a:rPr lang="fi-FI" dirty="0"/>
              <a:t> Omametsä</a:t>
            </a:r>
          </a:p>
          <a:p>
            <a:r>
              <a:rPr lang="fi-FI" dirty="0"/>
              <a:t>Pankkien omia palveluita</a:t>
            </a:r>
          </a:p>
          <a:p>
            <a:r>
              <a:rPr lang="fi-FI" dirty="0"/>
              <a:t>Tapion Metsätietäjä</a:t>
            </a:r>
          </a:p>
          <a:p>
            <a:r>
              <a:rPr lang="fi-FI" dirty="0" err="1"/>
              <a:t>Foresta</a:t>
            </a:r>
            <a:endParaRPr lang="fi-FI" dirty="0"/>
          </a:p>
          <a:p>
            <a:pPr marL="45720" indent="0">
              <a:buNone/>
            </a:pPr>
            <a:endParaRPr lang="fi-FI" dirty="0"/>
          </a:p>
          <a:p>
            <a:r>
              <a:rPr lang="fi-FI" dirty="0"/>
              <a:t>Eri palveluissa ”lisämausteita”, esim. kuvien liittäminen, integraatiot kaupantekoon, verotus yms.</a:t>
            </a:r>
          </a:p>
          <a:p>
            <a:r>
              <a:rPr lang="fi-FI" dirty="0"/>
              <a:t>Kaikki hyödyntävät avointa metsävaratietoa perustana </a:t>
            </a:r>
            <a:r>
              <a:rPr lang="fi-FI" dirty="0">
                <a:sym typeface="Wingdings" panose="05000000000000000000" pitchFamily="2" charset="2"/>
              </a:rPr>
              <a:t> lähtökohta sama, metsätiedon ”elämä” jatkuu palvelussa</a:t>
            </a:r>
          </a:p>
          <a:p>
            <a:r>
              <a:rPr lang="fi-FI" dirty="0"/>
              <a:t>Tiedoissa voi olla hienoisia eroja, esim. laskentamalleista johtuvia, toimenpidemäärityksiä</a:t>
            </a:r>
          </a:p>
          <a:p>
            <a:r>
              <a:rPr lang="fi-FI" dirty="0"/>
              <a:t>Siirto eri järjestelmien välillä mahdollista (standardoitu)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ABE3A3-68DA-7A86-7E1C-5E0D22DFD42C}"/>
              </a:ext>
            </a:extLst>
          </p:cNvPr>
          <p:cNvSpPr txBox="1">
            <a:spLocks/>
          </p:cNvSpPr>
          <p:nvPr/>
        </p:nvSpPr>
        <p:spPr>
          <a:xfrm>
            <a:off x="2743200" y="4355432"/>
            <a:ext cx="9172074" cy="2936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DE283-AB4C-3B53-2FA5-47B805BA6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104" y="1690688"/>
            <a:ext cx="3684104" cy="215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4645B-D264-16B6-5716-3537ABE99148}"/>
              </a:ext>
            </a:extLst>
          </p:cNvPr>
          <p:cNvSpPr txBox="1"/>
          <p:nvPr/>
        </p:nvSpPr>
        <p:spPr>
          <a:xfrm>
            <a:off x="9488109" y="3910930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Stora Enso </a:t>
            </a:r>
            <a:r>
              <a:rPr lang="fi-FI" sz="1100" dirty="0" err="1"/>
              <a:t>eMetsä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179064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863D-CD46-E4A0-9905-B2538F78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Karttapaikka (MML)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AFB75-044D-0926-716B-51A6A19D1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1" y="2077278"/>
            <a:ext cx="9872871" cy="4038600"/>
          </a:xfrm>
        </p:spPr>
        <p:txBody>
          <a:bodyPr/>
          <a:lstStyle/>
          <a:p>
            <a:r>
              <a:rPr lang="fi-FI" dirty="0"/>
              <a:t>Ilmainen palvelu</a:t>
            </a:r>
          </a:p>
          <a:p>
            <a:r>
              <a:rPr lang="fi-FI" dirty="0"/>
              <a:t>MML:n yleisimmät kartta-aineistot tarjolla</a:t>
            </a:r>
          </a:p>
          <a:p>
            <a:r>
              <a:rPr lang="fi-FI" dirty="0"/>
              <a:t>Myös kiinteistörajat ja –tunnukset</a:t>
            </a:r>
          </a:p>
          <a:p>
            <a:r>
              <a:rPr lang="fi-FI" dirty="0"/>
              <a:t>”Helppo ja nopea”</a:t>
            </a:r>
          </a:p>
          <a:p>
            <a:r>
              <a:rPr lang="fi-FI" dirty="0"/>
              <a:t>Työkaluja</a:t>
            </a:r>
          </a:p>
          <a:p>
            <a:pPr lvl="1"/>
            <a:r>
              <a:rPr lang="fi-FI" dirty="0"/>
              <a:t>Mittaus</a:t>
            </a:r>
          </a:p>
          <a:p>
            <a:pPr lvl="1"/>
            <a:r>
              <a:rPr lang="fi-FI" dirty="0"/>
              <a:t>Näytä lähin osoite</a:t>
            </a:r>
          </a:p>
          <a:p>
            <a:pPr lvl="1"/>
            <a:r>
              <a:rPr lang="fi-FI" dirty="0"/>
              <a:t>Haku: kiinteistötunnus, paikannimi, osoite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020D4-0806-1898-48EA-7ACB6342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669" y="1773694"/>
            <a:ext cx="4412976" cy="3000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2727B-0310-2B8E-BA58-A7FDE549E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696" y="3880356"/>
            <a:ext cx="4081670" cy="2368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6E97A-6A8F-32AB-C8A6-4A5FD262A505}"/>
              </a:ext>
            </a:extLst>
          </p:cNvPr>
          <p:cNvSpPr txBox="1"/>
          <p:nvPr/>
        </p:nvSpPr>
        <p:spPr>
          <a:xfrm>
            <a:off x="9278517" y="6302374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Kuvat: karttapaikka</a:t>
            </a:r>
          </a:p>
        </p:txBody>
      </p:sp>
    </p:spTree>
    <p:extLst>
      <p:ext uri="{BB962C8B-B14F-4D97-AF65-F5344CB8AC3E}">
        <p14:creationId xmlns:p14="http://schemas.microsoft.com/office/powerpoint/2010/main" val="260047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F908-D542-66FE-69D6-A6E5E3BC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Paikkatietoikkuna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EBA1B-6C92-095E-D7E3-6B2CC7DC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406" y="1714500"/>
            <a:ext cx="5198165" cy="4635500"/>
          </a:xfrm>
        </p:spPr>
        <p:txBody>
          <a:bodyPr>
            <a:normAutofit fontScale="92500"/>
          </a:bodyPr>
          <a:lstStyle/>
          <a:p>
            <a:r>
              <a:rPr lang="fi-FI" dirty="0"/>
              <a:t>Kokoaa eri tahojen aineistoja samaan paikkaan</a:t>
            </a:r>
          </a:p>
          <a:p>
            <a:r>
              <a:rPr lang="fi-FI" dirty="0"/>
              <a:t>Käyttöliittymä Karttapaikkaa hieman monimutkaisempi</a:t>
            </a:r>
          </a:p>
          <a:p>
            <a:r>
              <a:rPr lang="fi-FI" dirty="0"/>
              <a:t>Karttataso = aineisto</a:t>
            </a:r>
          </a:p>
          <a:p>
            <a:r>
              <a:rPr lang="fi-FI" dirty="0"/>
              <a:t>Haku = sijainteja esim. osoitteen avulla</a:t>
            </a:r>
          </a:p>
          <a:p>
            <a:r>
              <a:rPr lang="fi-FI" dirty="0"/>
              <a:t>Samoja aineistoja kuin muualla, helpommin saatavilla kuin esim. Metsään.fi (metsänkäyttöilmoitukset, latvusmalli jne.)</a:t>
            </a:r>
          </a:p>
          <a:p>
            <a:r>
              <a:rPr lang="fi-FI" dirty="0"/>
              <a:t>Pitää tietää mitä hakee</a:t>
            </a:r>
          </a:p>
          <a:p>
            <a:r>
              <a:rPr lang="fi-FI" dirty="0"/>
              <a:t>Tarjolla olevien aineistojen määrä vaikeuttaa käyttöä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90E82-2B5F-E83D-ADBD-CFDB0633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237" y="477945"/>
            <a:ext cx="4015410" cy="3926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05837-77AF-6F4A-4A40-49D56A83D8BE}"/>
              </a:ext>
            </a:extLst>
          </p:cNvPr>
          <p:cNvSpPr txBox="1"/>
          <p:nvPr/>
        </p:nvSpPr>
        <p:spPr>
          <a:xfrm>
            <a:off x="9489446" y="5986790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Kuvat: MML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8B7584-4963-409E-2F75-0B8DB339C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512" y="1965960"/>
            <a:ext cx="2930200" cy="33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6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F908-D542-66FE-69D6-A6E5E3BC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Paikkatietoikkuna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EBA1B-6C92-095E-D7E3-6B2CC7DC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89" y="1841500"/>
            <a:ext cx="5198165" cy="4635500"/>
          </a:xfrm>
        </p:spPr>
        <p:txBody>
          <a:bodyPr>
            <a:normAutofit/>
          </a:bodyPr>
          <a:lstStyle/>
          <a:p>
            <a:r>
              <a:rPr lang="fi-FI" dirty="0"/>
              <a:t>Historiallisista ilmakuvista selviää hyvin maankäytön historiaa</a:t>
            </a:r>
          </a:p>
          <a:p>
            <a:r>
              <a:rPr lang="fi-FI" dirty="0"/>
              <a:t>Aineistoa 1931 eteenpäin</a:t>
            </a:r>
          </a:p>
          <a:p>
            <a:r>
              <a:rPr lang="fi-FI" dirty="0"/>
              <a:t>Esimerkkejä metsän käyttöön:</a:t>
            </a:r>
          </a:p>
          <a:p>
            <a:pPr lvl="1"/>
            <a:r>
              <a:rPr lang="fi-FI" dirty="0"/>
              <a:t>Ennallistamisen tavoitetila</a:t>
            </a:r>
          </a:p>
          <a:p>
            <a:pPr lvl="1"/>
            <a:r>
              <a:rPr lang="fi-FI" dirty="0"/>
              <a:t>Ojituksen vuosikymmen</a:t>
            </a:r>
          </a:p>
          <a:p>
            <a:pPr lvl="1"/>
            <a:r>
              <a:rPr lang="fi-FI" dirty="0"/>
              <a:t>Vanhat pellot  </a:t>
            </a:r>
            <a:r>
              <a:rPr lang="fi-FI" dirty="0">
                <a:sym typeface="Wingdings" panose="05000000000000000000" pitchFamily="2" charset="2"/>
              </a:rPr>
              <a:t> boorilannoitus?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Tilankäytön historiaa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05837-77AF-6F4A-4A40-49D56A83D8BE}"/>
              </a:ext>
            </a:extLst>
          </p:cNvPr>
          <p:cNvSpPr txBox="1"/>
          <p:nvPr/>
        </p:nvSpPr>
        <p:spPr>
          <a:xfrm>
            <a:off x="9489446" y="5986790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Kuvat: MML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B81A7B-6191-35C9-5C37-0A131F18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78" y="796382"/>
            <a:ext cx="3067066" cy="4802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A90FE-4A1A-C90B-1D5B-3AD48466E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442" y="796382"/>
            <a:ext cx="2559142" cy="47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7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F7CF0-4072-881B-C7EB-3D532880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1603513"/>
          </a:xfrm>
        </p:spPr>
        <p:txBody>
          <a:bodyPr/>
          <a:lstStyle/>
          <a:p>
            <a:r>
              <a:rPr lang="fi-FI" dirty="0"/>
              <a:t>Hyödyllisiä kartta-aineistoja:</a:t>
            </a:r>
            <a:br>
              <a:rPr lang="fi-FI" dirty="0"/>
            </a:br>
            <a:r>
              <a:rPr lang="fi-FI" dirty="0"/>
              <a:t>Keilausvuosi ja suunnitelma (+ilmakuvat)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F6417A-CA6D-8CB4-DBAE-EEBCB5CD0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9710" y="2465456"/>
            <a:ext cx="4259068" cy="316009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AC4939-D3D8-327F-0E9C-7F3821DC8296}"/>
              </a:ext>
            </a:extLst>
          </p:cNvPr>
          <p:cNvSpPr txBox="1">
            <a:spLocks/>
          </p:cNvSpPr>
          <p:nvPr/>
        </p:nvSpPr>
        <p:spPr>
          <a:xfrm>
            <a:off x="1143000" y="2209801"/>
            <a:ext cx="559435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Laserkeilaus </a:t>
            </a:r>
            <a:r>
              <a:rPr lang="fi-FI" dirty="0">
                <a:sym typeface="Wingdings" panose="05000000000000000000" pitchFamily="2" charset="2"/>
              </a:rPr>
              <a:t> metsävaratietojen päivitys</a:t>
            </a:r>
          </a:p>
          <a:p>
            <a:r>
              <a:rPr lang="fi-FI" dirty="0">
                <a:sym typeface="Wingdings" panose="05000000000000000000" pitchFamily="2" charset="2"/>
              </a:rPr>
              <a:t>Milloin alueelta on tehty viimeisin keilaus?</a:t>
            </a:r>
          </a:p>
          <a:p>
            <a:r>
              <a:rPr lang="fi-FI" dirty="0">
                <a:sym typeface="Wingdings" panose="05000000000000000000" pitchFamily="2" charset="2"/>
              </a:rPr>
              <a:t>Milloin minun metsistä tullaan tekemään keilauksia?  milloin metsävaratieto päivittyy?</a:t>
            </a:r>
          </a:p>
          <a:p>
            <a:r>
              <a:rPr lang="fi-FI" dirty="0">
                <a:sym typeface="Wingdings" panose="05000000000000000000" pitchFamily="2" charset="2"/>
              </a:rPr>
              <a:t>Miltä vuodelta joku ilmakuva on?</a:t>
            </a:r>
          </a:p>
          <a:p>
            <a:r>
              <a:rPr lang="fi-FI" dirty="0">
                <a:sym typeface="Wingdings" panose="05000000000000000000" pitchFamily="2" charset="2"/>
              </a:rPr>
              <a:t>Googleen: </a:t>
            </a:r>
            <a:r>
              <a:rPr lang="fi-FI" dirty="0"/>
              <a:t>Kansallinen laserkeilausohjelma</a:t>
            </a:r>
          </a:p>
          <a:p>
            <a:endParaRPr lang="fi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C857B-F5F1-3D34-FB7B-868557D67C07}"/>
              </a:ext>
            </a:extLst>
          </p:cNvPr>
          <p:cNvSpPr txBox="1"/>
          <p:nvPr/>
        </p:nvSpPr>
        <p:spPr>
          <a:xfrm>
            <a:off x="9442208" y="5747087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MML</a:t>
            </a:r>
          </a:p>
        </p:txBody>
      </p:sp>
    </p:spTree>
    <p:extLst>
      <p:ext uri="{BB962C8B-B14F-4D97-AF65-F5344CB8AC3E}">
        <p14:creationId xmlns:p14="http://schemas.microsoft.com/office/powerpoint/2010/main" val="126553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016E4-CE03-ADF3-19AE-11123F39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Hyödyllisiä kartta-aineistoja: Kirjanpainajan riskialueet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D1EF8-4124-097F-56C2-6C47DA871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4578753" cy="4038600"/>
          </a:xfrm>
        </p:spPr>
        <p:txBody>
          <a:bodyPr/>
          <a:lstStyle/>
          <a:p>
            <a:r>
              <a:rPr lang="fi-FI" dirty="0"/>
              <a:t>Perustuu metsänkäyttöilmoituksiin hyönteistuhoista</a:t>
            </a:r>
          </a:p>
          <a:p>
            <a:r>
              <a:rPr lang="fi-FI" dirty="0"/>
              <a:t>Karkea ja suuntaa antava</a:t>
            </a:r>
          </a:p>
          <a:p>
            <a:r>
              <a:rPr lang="fi-FI" dirty="0"/>
              <a:t>Perustuu kuitenkin konkreettiseen tietoon eikä laskennallinen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337A0-F71A-E74E-1058-6096D3342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398" y="1935516"/>
            <a:ext cx="4328852" cy="4060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047DC-50CA-2E7F-8B6E-79317FE8B0DF}"/>
              </a:ext>
            </a:extLst>
          </p:cNvPr>
          <p:cNvSpPr txBox="1"/>
          <p:nvPr/>
        </p:nvSpPr>
        <p:spPr>
          <a:xfrm>
            <a:off x="9234818" y="5965195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Metsäkeskus</a:t>
            </a:r>
          </a:p>
        </p:txBody>
      </p:sp>
    </p:spTree>
    <p:extLst>
      <p:ext uri="{BB962C8B-B14F-4D97-AF65-F5344CB8AC3E}">
        <p14:creationId xmlns:p14="http://schemas.microsoft.com/office/powerpoint/2010/main" val="23680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016E4-CE03-ADF3-19AE-11123F39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40263"/>
            <a:ext cx="9875520" cy="1356360"/>
          </a:xfrm>
        </p:spPr>
        <p:txBody>
          <a:bodyPr/>
          <a:lstStyle/>
          <a:p>
            <a:r>
              <a:rPr lang="fi-FI" dirty="0"/>
              <a:t>Hyödyllisiä kartta-aineistoja: Hirvieläinvahinkokorvaukset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D1EF8-4124-097F-56C2-6C47DA871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4399961" cy="4038600"/>
          </a:xfrm>
        </p:spPr>
        <p:txBody>
          <a:bodyPr/>
          <a:lstStyle/>
          <a:p>
            <a:r>
              <a:rPr lang="fi-FI" dirty="0"/>
              <a:t>Hakemukset ja päätökset hirvituhoista</a:t>
            </a:r>
          </a:p>
          <a:p>
            <a:r>
              <a:rPr lang="fi-FI" dirty="0"/>
              <a:t>Viitteitä mahdollisista alueista</a:t>
            </a:r>
          </a:p>
          <a:p>
            <a:r>
              <a:rPr lang="fi-FI" dirty="0"/>
              <a:t>Perustuu paljon paikallisten metsänomistajien aktiivisuuteen</a:t>
            </a:r>
          </a:p>
          <a:p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38BA2-F314-8BFF-D99E-0EE89468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35" y="1955449"/>
            <a:ext cx="5253872" cy="4109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ABB6E8-FA62-8D31-3ABC-6E043C2AF153}"/>
              </a:ext>
            </a:extLst>
          </p:cNvPr>
          <p:cNvSpPr txBox="1"/>
          <p:nvPr/>
        </p:nvSpPr>
        <p:spPr>
          <a:xfrm>
            <a:off x="9479915" y="6156127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Metsäkeskus</a:t>
            </a:r>
          </a:p>
        </p:txBody>
      </p:sp>
    </p:spTree>
    <p:extLst>
      <p:ext uri="{BB962C8B-B14F-4D97-AF65-F5344CB8AC3E}">
        <p14:creationId xmlns:p14="http://schemas.microsoft.com/office/powerpoint/2010/main" val="335764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7A459-CB7E-B4F7-E885-670D12E5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7" y="469900"/>
            <a:ext cx="5736883" cy="1356360"/>
          </a:xfrm>
        </p:spPr>
        <p:txBody>
          <a:bodyPr/>
          <a:lstStyle/>
          <a:p>
            <a:r>
              <a:rPr lang="fi-FI" dirty="0"/>
              <a:t>Hyödyllisiä kartta-aineistoja: Metsäkeskus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CD147-BDD3-7695-3A00-B8D85D3CC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4953000" cy="4038600"/>
          </a:xfrm>
        </p:spPr>
        <p:txBody>
          <a:bodyPr/>
          <a:lstStyle/>
          <a:p>
            <a:r>
              <a:rPr lang="fi-FI" dirty="0"/>
              <a:t>Metsäkeskuksella paljon myös muita aineistoja</a:t>
            </a:r>
          </a:p>
          <a:p>
            <a:r>
              <a:rPr lang="fi-FI" dirty="0"/>
              <a:t>Moni liittyy asiantuntijakäyttöön</a:t>
            </a:r>
          </a:p>
          <a:p>
            <a:r>
              <a:rPr lang="fi-FI" dirty="0"/>
              <a:t>Mm. valuma-alueen rajaustyökalu, </a:t>
            </a:r>
            <a:r>
              <a:rPr lang="fi-FI" dirty="0" err="1"/>
              <a:t>metsänkäyttäilmoitukset</a:t>
            </a:r>
            <a:endParaRPr lang="fi-FI" dirty="0"/>
          </a:p>
          <a:p>
            <a:endParaRPr lang="fi-FI" dirty="0"/>
          </a:p>
          <a:p>
            <a:r>
              <a:rPr lang="fi-FI" dirty="0"/>
              <a:t>Google: Luonnonhoidon paikkatietoaineistot</a:t>
            </a:r>
          </a:p>
          <a:p>
            <a:r>
              <a:rPr lang="fi-FI" dirty="0"/>
              <a:t>Google: Valuma-alueen määritys </a:t>
            </a:r>
            <a:r>
              <a:rPr lang="fi-FI" dirty="0" err="1"/>
              <a:t>arcgis</a:t>
            </a:r>
            <a:endParaRPr lang="fi-FI" dirty="0"/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B1056-18A9-F37F-FB22-4F41CFA9F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24" y="750083"/>
            <a:ext cx="4604824" cy="5116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03D30-0AAE-F7A1-EC86-1DFC14298575}"/>
              </a:ext>
            </a:extLst>
          </p:cNvPr>
          <p:cNvSpPr txBox="1"/>
          <p:nvPr/>
        </p:nvSpPr>
        <p:spPr>
          <a:xfrm>
            <a:off x="9432394" y="5986790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Metsäkeskus</a:t>
            </a:r>
          </a:p>
        </p:txBody>
      </p:sp>
    </p:spTree>
    <p:extLst>
      <p:ext uri="{BB962C8B-B14F-4D97-AF65-F5344CB8AC3E}">
        <p14:creationId xmlns:p14="http://schemas.microsoft.com/office/powerpoint/2010/main" val="177633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A2D3-C0D9-5D07-19AF-45CF2533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30" y="489745"/>
            <a:ext cx="9875520" cy="1356360"/>
          </a:xfrm>
        </p:spPr>
        <p:txBody>
          <a:bodyPr/>
          <a:lstStyle/>
          <a:p>
            <a:r>
              <a:rPr lang="fi-FI" dirty="0"/>
              <a:t>Hyödyllisiä kartta-aineistoja: </a:t>
            </a:r>
            <a:br>
              <a:rPr lang="fi-FI" dirty="0"/>
            </a:br>
            <a:r>
              <a:rPr lang="fi-FI" dirty="0"/>
              <a:t>Tampereen alueen kartat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403AA-4CA5-95FE-9A6F-0F5331833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4805313" cy="4038600"/>
          </a:xfrm>
        </p:spPr>
        <p:txBody>
          <a:bodyPr/>
          <a:lstStyle/>
          <a:p>
            <a:r>
              <a:rPr lang="fi-FI" dirty="0"/>
              <a:t>Huomattavan tarkkoja ja ajantasaisia kuvia Tampereen alueelta</a:t>
            </a:r>
          </a:p>
          <a:p>
            <a:r>
              <a:rPr lang="fi-FI" dirty="0"/>
              <a:t>Isojaon aikaisia </a:t>
            </a:r>
            <a:r>
              <a:rPr lang="fi-FI" dirty="0" err="1"/>
              <a:t>georeferoituja</a:t>
            </a:r>
            <a:r>
              <a:rPr lang="fi-FI" dirty="0"/>
              <a:t> karttoja mm. Teiskon alueelta</a:t>
            </a:r>
          </a:p>
          <a:p>
            <a:r>
              <a:rPr lang="fi-FI" dirty="0"/>
              <a:t>Vanhat ilmakuvat </a:t>
            </a:r>
          </a:p>
          <a:p>
            <a:r>
              <a:rPr lang="fi-FI" dirty="0"/>
              <a:t>Kattavat kaavatiedot (myös muiden kuntien karttapalvelut)</a:t>
            </a:r>
          </a:p>
          <a:p>
            <a:r>
              <a:rPr lang="fi-FI" dirty="0"/>
              <a:t>kartat.tampere.fi/</a:t>
            </a:r>
            <a:r>
              <a:rPr lang="fi-FI" dirty="0" err="1"/>
              <a:t>oskari</a:t>
            </a:r>
            <a:r>
              <a:rPr lang="fi-FI" dirty="0"/>
              <a:t>/</a:t>
            </a:r>
          </a:p>
          <a:p>
            <a:r>
              <a:rPr lang="fi-FI" dirty="0"/>
              <a:t>Muilla kunnilla vastaavia palveluita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09E57-F65C-C18E-AB2D-53516CCD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061" y="576777"/>
            <a:ext cx="3221922" cy="2926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CA4E3-ABE3-17A0-0663-3994899EB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589376" y="2871698"/>
            <a:ext cx="2764156" cy="3224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FFAF8-9C9E-D89D-B275-F92D76377292}"/>
              </a:ext>
            </a:extLst>
          </p:cNvPr>
          <p:cNvSpPr txBox="1"/>
          <p:nvPr/>
        </p:nvSpPr>
        <p:spPr>
          <a:xfrm>
            <a:off x="9452918" y="6150418"/>
            <a:ext cx="2039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Kuvat: Tampereen kaupunki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17664-D3E1-2D1A-4E84-878E587AC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918" y="3589887"/>
            <a:ext cx="2273302" cy="223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5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FD979-B7F9-03F6-C953-EE396D1F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Myös työpöytäsovelluksia tarjolla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85816-5118-B736-E9F3-EBA73058B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790" y="1924700"/>
            <a:ext cx="9872871" cy="4038600"/>
          </a:xfrm>
        </p:spPr>
        <p:txBody>
          <a:bodyPr/>
          <a:lstStyle/>
          <a:p>
            <a:r>
              <a:rPr lang="fi-FI" dirty="0"/>
              <a:t>Tarjoaa enemmän työkaluja ”tehokäyttöön”</a:t>
            </a:r>
          </a:p>
          <a:p>
            <a:r>
              <a:rPr lang="fi-FI" dirty="0"/>
              <a:t>Mahdollistaa eri aineistojen vapaan keräämisen ja </a:t>
            </a:r>
            <a:r>
              <a:rPr lang="fi-FI" dirty="0" err="1"/>
              <a:t>tyylittämisen</a:t>
            </a:r>
            <a:endParaRPr lang="fi-FI" dirty="0"/>
          </a:p>
          <a:p>
            <a:r>
              <a:rPr lang="fi-FI" dirty="0"/>
              <a:t>Mm. ilmainen QGIS</a:t>
            </a:r>
          </a:p>
          <a:p>
            <a:r>
              <a:rPr lang="fi-FI" dirty="0"/>
              <a:t>Vaatii enemmän osaamista ja vaivaa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51A39-17E8-3CDF-71F5-F6D080740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31" y="3214296"/>
            <a:ext cx="4214192" cy="2881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078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BC5F-DC8C-F66E-8547-AC98BD59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Kuka Lari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01113-8154-2FF4-E260-EB45647A6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MMM Joensuusta 2013</a:t>
            </a:r>
          </a:p>
          <a:p>
            <a:pPr lvl="1"/>
            <a:r>
              <a:rPr lang="fi-FI" dirty="0"/>
              <a:t>Paikkatieto</a:t>
            </a:r>
          </a:p>
          <a:p>
            <a:pPr lvl="1"/>
            <a:r>
              <a:rPr lang="fi-FI" dirty="0"/>
              <a:t>Metsän mittaus ja kaukokartoitus</a:t>
            </a:r>
          </a:p>
          <a:p>
            <a:r>
              <a:rPr lang="fi-FI" dirty="0"/>
              <a:t>TAMK:lla metsäsuunnittelun ja –mittauksen opettaja 2024 alusta</a:t>
            </a:r>
          </a:p>
          <a:p>
            <a:r>
              <a:rPr lang="fi-FI" dirty="0"/>
              <a:t>Aikaisempaa työkokemusta </a:t>
            </a:r>
          </a:p>
          <a:p>
            <a:pPr lvl="1"/>
            <a:r>
              <a:rPr lang="fi-FI" dirty="0"/>
              <a:t>Stora Enso - metsätietojärjestelmän palveluvastaava</a:t>
            </a:r>
          </a:p>
          <a:p>
            <a:pPr lvl="1"/>
            <a:r>
              <a:rPr lang="fi-FI" dirty="0" err="1"/>
              <a:t>Arbonaut</a:t>
            </a:r>
            <a:r>
              <a:rPr lang="fi-FI" dirty="0"/>
              <a:t> - metsävarojen kaukokartoitus</a:t>
            </a:r>
          </a:p>
          <a:p>
            <a:pPr lvl="1"/>
            <a:r>
              <a:rPr lang="fi-FI" dirty="0"/>
              <a:t>Tampereen kaupungin karttapalveluiden ylläpito ja kehitys</a:t>
            </a:r>
          </a:p>
          <a:p>
            <a:pPr lvl="1"/>
            <a:r>
              <a:rPr lang="fi-FI" dirty="0"/>
              <a:t>Metsäkeskus - hankkeiden paikkatietotyöt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1451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93857-879F-4540-F28A-B792DE46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Sovelluksia puhelimelle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98BAA-978C-B40F-A179-1BD0AC930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57" y="1965960"/>
            <a:ext cx="5613523" cy="4038600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Maastokartat</a:t>
            </a:r>
          </a:p>
          <a:p>
            <a:r>
              <a:rPr lang="fi-FI" dirty="0"/>
              <a:t>Karttaselain</a:t>
            </a:r>
          </a:p>
          <a:p>
            <a:pPr lvl="1"/>
            <a:r>
              <a:rPr lang="fi-FI" dirty="0"/>
              <a:t>MML aineistoja</a:t>
            </a:r>
          </a:p>
          <a:p>
            <a:pPr lvl="1"/>
            <a:r>
              <a:rPr lang="fi-FI" dirty="0"/>
              <a:t>Hydrografiaa</a:t>
            </a:r>
          </a:p>
          <a:p>
            <a:r>
              <a:rPr lang="fi-FI" dirty="0"/>
              <a:t>Sijainnin hyödyntäminen aineistojen kanssa</a:t>
            </a:r>
          </a:p>
          <a:p>
            <a:r>
              <a:rPr lang="fi-FI" dirty="0"/>
              <a:t>Omia muistiinpanoja sijainnin kanssa</a:t>
            </a:r>
          </a:p>
          <a:p>
            <a:endParaRPr lang="fi-FI" dirty="0"/>
          </a:p>
          <a:p>
            <a:r>
              <a:rPr lang="fi-FI" dirty="0"/>
              <a:t>Googlella ja Applella myös hyvin tuoreita ilmakuvia tarjolla</a:t>
            </a:r>
          </a:p>
          <a:p>
            <a:pPr lvl="1"/>
            <a:endParaRPr lang="fi-FI" dirty="0"/>
          </a:p>
          <a:p>
            <a:r>
              <a:rPr lang="fi-FI" dirty="0"/>
              <a:t>Eri toimittajien omia sovelluksia tarjolla (esim. </a:t>
            </a:r>
            <a:r>
              <a:rPr lang="fi-FI" dirty="0" err="1"/>
              <a:t>eMetsä</a:t>
            </a:r>
            <a:r>
              <a:rPr lang="fi-FI" dirty="0"/>
              <a:t> mobiili </a:t>
            </a:r>
            <a:r>
              <a:rPr lang="fi-FI" dirty="0" err="1"/>
              <a:t>jne</a:t>
            </a:r>
            <a:r>
              <a:rPr lang="fi-FI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09C4D-C793-44C0-6210-C5E84B371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824" y="805898"/>
            <a:ext cx="2308964" cy="426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80EB4-1927-273E-993D-089AF82E26E5}"/>
              </a:ext>
            </a:extLst>
          </p:cNvPr>
          <p:cNvSpPr txBox="1"/>
          <p:nvPr/>
        </p:nvSpPr>
        <p:spPr>
          <a:xfrm>
            <a:off x="8483478" y="5138591"/>
            <a:ext cx="2308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Karttaselain, Play </a:t>
            </a:r>
            <a:r>
              <a:rPr lang="fi-FI" sz="1100" dirty="0" err="1"/>
              <a:t>store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43944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722D-73E7-7730-31DE-B0DFCA55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Lopuksi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0FF8C-0A7C-6499-0FC7-C1C34952B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Metsään.fi kokoaa paljon hyödyllistä tietoa yhteen paikkaan</a:t>
            </a:r>
          </a:p>
          <a:p>
            <a:pPr lvl="1"/>
            <a:r>
              <a:rPr lang="fi-FI" dirty="0"/>
              <a:t>Jos vain yhtä haluaa käyttää, tämä lienee hyödyllisin</a:t>
            </a:r>
          </a:p>
          <a:p>
            <a:r>
              <a:rPr lang="fi-FI" dirty="0"/>
              <a:t>Kartta-aineistojen täysimittainen hyödyntäminen vaatii omaa mielenkiintoa</a:t>
            </a:r>
          </a:p>
          <a:p>
            <a:pPr lvl="1"/>
            <a:r>
              <a:rPr lang="fi-FI" dirty="0"/>
              <a:t>Katso pari itseäsi kiinnostava karttatuote mieleen ja käy tutustumassa siihen (esim. vanhat ilmakuvat)</a:t>
            </a:r>
          </a:p>
          <a:p>
            <a:r>
              <a:rPr lang="fi-FI" dirty="0"/>
              <a:t>Avoimen metsävaratiedon osalta tärkeä ymmärtää tiedon keruuprosessi ja mitkä sen heikkoudet (ja vahvuudet) ovat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7778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2F20-2EC1-6564-913E-CC311F0E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5F07C-04DD-87F9-6E61-016D92BC0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Kysymyksiä?</a:t>
            </a:r>
          </a:p>
        </p:txBody>
      </p:sp>
    </p:spTree>
    <p:extLst>
      <p:ext uri="{BB962C8B-B14F-4D97-AF65-F5344CB8AC3E}">
        <p14:creationId xmlns:p14="http://schemas.microsoft.com/office/powerpoint/2010/main" val="225926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41F1-4C9D-01B2-406B-64F5C4A9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Karttapalvelut ja paikkatieto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0AC9E-2ADA-9D1D-E8E9-BA581430A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Mitä paikkatieto on?</a:t>
            </a:r>
          </a:p>
          <a:p>
            <a:pPr lvl="1"/>
            <a:endParaRPr lang="fi-FI" dirty="0"/>
          </a:p>
          <a:p>
            <a:r>
              <a:rPr lang="fi-FI" dirty="0"/>
              <a:t>Miksi erityisesti metsän tapauksessa tärkeää?</a:t>
            </a:r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5" name="Picture 4" descr="A map of land with trees and mountains&#10;&#10;Description automatically generated">
            <a:extLst>
              <a:ext uri="{FF2B5EF4-FFF2-40B4-BE49-F238E27FC236}">
                <a16:creationId xmlns:a16="http://schemas.microsoft.com/office/drawing/2014/main" id="{F32B8F4F-31ED-A369-C572-23B438D1C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5446" r="5409" b="25913"/>
          <a:stretch/>
        </p:blipFill>
        <p:spPr>
          <a:xfrm>
            <a:off x="7474226" y="2521226"/>
            <a:ext cx="3942522" cy="3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2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3C90-D8CC-2132-4C54-791C2E2F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Tiedon tarjontaa Suomessa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FB2B2-C318-0E51-2307-B5F8DCCD9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INSPIRE direktiivi vuodesta 2007 velvoittanut julkisia toimijoita julkaisemaan aineistoja</a:t>
            </a:r>
          </a:p>
          <a:p>
            <a:r>
              <a:rPr lang="fi-FI" dirty="0"/>
              <a:t>Suomessa tilanne poikkeuksellisen hyvä</a:t>
            </a:r>
          </a:p>
          <a:p>
            <a:endParaRPr lang="fi-FI" dirty="0"/>
          </a:p>
          <a:p>
            <a:r>
              <a:rPr lang="fi-FI" dirty="0"/>
              <a:t>Avoin metsävaratieto </a:t>
            </a:r>
          </a:p>
          <a:p>
            <a:r>
              <a:rPr lang="fi-FI" dirty="0"/>
              <a:t>MML aineistot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D2B62-4205-92D3-33DE-0995889D3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475" y="2842592"/>
            <a:ext cx="2793816" cy="2820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2DA27-2863-4518-523D-6AF64A4A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08" y="3723930"/>
            <a:ext cx="2385392" cy="252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8226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F59F-CA16-7C2A-0D13-7D1AA3F2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Paikkatiedon tarjontaa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B86B8-3D56-7B2B-136E-8B2DC4042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4875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Maanmittauslaitos</a:t>
            </a:r>
          </a:p>
          <a:p>
            <a:pPr lvl="1"/>
            <a:r>
              <a:rPr lang="fi-FI" dirty="0"/>
              <a:t>Taustakartat</a:t>
            </a:r>
          </a:p>
          <a:p>
            <a:pPr lvl="1"/>
            <a:r>
              <a:rPr lang="fi-FI" dirty="0"/>
              <a:t>Ilmakuvat </a:t>
            </a:r>
          </a:p>
          <a:p>
            <a:pPr lvl="1"/>
            <a:r>
              <a:rPr lang="fi-FI" dirty="0"/>
              <a:t>Maastotietokanta (rakennukset yms.)</a:t>
            </a:r>
          </a:p>
          <a:p>
            <a:r>
              <a:rPr lang="fi-FI" b="1" dirty="0"/>
              <a:t>Metsäkeskus</a:t>
            </a:r>
          </a:p>
          <a:p>
            <a:pPr lvl="1"/>
            <a:r>
              <a:rPr lang="fi-FI" dirty="0"/>
              <a:t>Metsävaratieto, luontotieto</a:t>
            </a:r>
          </a:p>
          <a:p>
            <a:pPr lvl="1"/>
            <a:r>
              <a:rPr lang="fi-FI" dirty="0"/>
              <a:t>Metsänkäyttöilmoitukset</a:t>
            </a:r>
          </a:p>
          <a:p>
            <a:pPr lvl="1"/>
            <a:r>
              <a:rPr lang="fi-FI" dirty="0"/>
              <a:t>Paljon synteesiä muilta toimittajilta</a:t>
            </a:r>
          </a:p>
          <a:p>
            <a:r>
              <a:rPr lang="fi-FI" dirty="0"/>
              <a:t>Luonnonvarakeskus</a:t>
            </a:r>
          </a:p>
          <a:p>
            <a:pPr lvl="1"/>
            <a:r>
              <a:rPr lang="fi-FI" dirty="0"/>
              <a:t>VMI </a:t>
            </a:r>
          </a:p>
          <a:p>
            <a:r>
              <a:rPr lang="fi-FI" dirty="0"/>
              <a:t>Suomen ympäristökeskus</a:t>
            </a:r>
          </a:p>
          <a:p>
            <a:pPr lvl="1"/>
            <a:r>
              <a:rPr lang="fi-FI" dirty="0"/>
              <a:t>Hydrologiaa yms.</a:t>
            </a:r>
          </a:p>
          <a:p>
            <a:r>
              <a:rPr lang="fi-FI" dirty="0"/>
              <a:t>Geologian tutkimuskeskus</a:t>
            </a:r>
          </a:p>
          <a:p>
            <a:pPr lvl="1"/>
            <a:r>
              <a:rPr lang="fi-FI" dirty="0"/>
              <a:t>Maalajikartat</a:t>
            </a:r>
          </a:p>
          <a:p>
            <a:r>
              <a:rPr lang="fi-FI" dirty="0"/>
              <a:t>(Ja paljon muita)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FB222-254D-46C2-A20C-34F9921DA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17" y="2077416"/>
            <a:ext cx="5353878" cy="29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2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17ED-FD70-EAEF-FCBB-DC72F367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Metsäkeskuksen avoin metsävaratieto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FA4A3-021F-3466-1EE2-9B1A868A7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Vapautunut asteittain avoimeksi</a:t>
            </a:r>
          </a:p>
          <a:p>
            <a:r>
              <a:rPr lang="fi-FI" dirty="0"/>
              <a:t>Henkilötietoon sitominen vaatii edelleen asiakassuhteen</a:t>
            </a:r>
          </a:p>
          <a:p>
            <a:r>
              <a:rPr lang="fi-FI" dirty="0"/>
              <a:t>Perustuu laserkeilauspohjaiseen inventointiin</a:t>
            </a:r>
          </a:p>
          <a:p>
            <a:r>
              <a:rPr lang="fi-FI" dirty="0"/>
              <a:t>Tavoite inventoida sama alue 6v välein</a:t>
            </a:r>
          </a:p>
          <a:p>
            <a:pPr lvl="1"/>
            <a:r>
              <a:rPr lang="fi-FI" dirty="0"/>
              <a:t>Miten saadaan nykyhetken tieto jos tieto on vanhaa?</a:t>
            </a:r>
          </a:p>
          <a:p>
            <a:r>
              <a:rPr lang="fi-FI" dirty="0"/>
              <a:t>Toimenpiteiden simulointi</a:t>
            </a:r>
          </a:p>
          <a:p>
            <a:pPr lvl="1"/>
            <a:r>
              <a:rPr lang="fi-FI" dirty="0"/>
              <a:t>Erilaisia laskentamalleja olemassa</a:t>
            </a:r>
          </a:p>
          <a:p>
            <a:r>
              <a:rPr lang="fi-FI" dirty="0"/>
              <a:t>Metsänkäyttöilmoitukset päivittävät tietoa</a:t>
            </a:r>
          </a:p>
          <a:p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769F-ED85-44CD-9790-2A6D8391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106" y="1871869"/>
            <a:ext cx="2613858" cy="191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357AB-C934-993F-5EBA-10E9C9BD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254" y="4274228"/>
            <a:ext cx="2964710" cy="1913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33AE52-ECD6-A961-ADE0-EFAD1E7D1921}"/>
              </a:ext>
            </a:extLst>
          </p:cNvPr>
          <p:cNvSpPr txBox="1"/>
          <p:nvPr/>
        </p:nvSpPr>
        <p:spPr>
          <a:xfrm>
            <a:off x="9249358" y="6227197"/>
            <a:ext cx="1737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Opentopography.org</a:t>
            </a:r>
          </a:p>
        </p:txBody>
      </p:sp>
    </p:spTree>
    <p:extLst>
      <p:ext uri="{BB962C8B-B14F-4D97-AF65-F5344CB8AC3E}">
        <p14:creationId xmlns:p14="http://schemas.microsoft.com/office/powerpoint/2010/main" val="175114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A63-61B9-59F8-2450-F209CAA1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Karttapalveluita metsänomistajalle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5804B-A1E5-06C2-B6A9-8F4480F41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Metsään.fi – omat metsävaratiedot</a:t>
            </a:r>
          </a:p>
          <a:p>
            <a:r>
              <a:rPr lang="fi-FI" b="1" dirty="0"/>
              <a:t>Karttapaikka – MML yleiset aineistot, mm. kiinteistörajat</a:t>
            </a:r>
          </a:p>
          <a:p>
            <a:r>
              <a:rPr lang="fi-FI" b="1" dirty="0"/>
              <a:t>Paikkatietoikkuna – kokoojapalvelu eri aineistoista</a:t>
            </a:r>
          </a:p>
          <a:p>
            <a:endParaRPr lang="fi-FI" dirty="0"/>
          </a:p>
          <a:p>
            <a:r>
              <a:rPr lang="fi-FI" dirty="0"/>
              <a:t>Keilausohjelma</a:t>
            </a:r>
          </a:p>
          <a:p>
            <a:r>
              <a:rPr lang="fi-FI" dirty="0"/>
              <a:t>Kirjanpainajan riskialueet</a:t>
            </a:r>
          </a:p>
          <a:p>
            <a:r>
              <a:rPr lang="fi-FI" dirty="0" err="1"/>
              <a:t>Hirvieläinvaihnokorvaukset</a:t>
            </a:r>
            <a:endParaRPr lang="fi-FI" dirty="0"/>
          </a:p>
          <a:p>
            <a:r>
              <a:rPr lang="fi-FI" dirty="0"/>
              <a:t>Tampereen alueen kartat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207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7E76-A180-C3FE-9005-B61F9A0B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13" y="448763"/>
            <a:ext cx="9875520" cy="1356360"/>
          </a:xfrm>
        </p:spPr>
        <p:txBody>
          <a:bodyPr/>
          <a:lstStyle/>
          <a:p>
            <a:r>
              <a:rPr lang="fi-FI" dirty="0"/>
              <a:t>Metsään.fi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40C7E-81E4-D309-103A-116A658FD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3" y="1692964"/>
            <a:ext cx="6417365" cy="4038600"/>
          </a:xfrm>
        </p:spPr>
        <p:txBody>
          <a:bodyPr/>
          <a:lstStyle/>
          <a:p>
            <a:r>
              <a:rPr lang="fi-FI" dirty="0"/>
              <a:t>Tarjoaa näkymän avoimen metsävaratiedon tarkasteluun omissa metsissä</a:t>
            </a:r>
          </a:p>
          <a:p>
            <a:r>
              <a:rPr lang="fi-FI" dirty="0"/>
              <a:t>Nykytilanne perustuu simuloituun tietoon</a:t>
            </a:r>
          </a:p>
          <a:p>
            <a:r>
              <a:rPr lang="fi-FI" dirty="0"/>
              <a:t>Tiedot tarjolla kiinteistöittäin / kuvioittain</a:t>
            </a:r>
          </a:p>
          <a:p>
            <a:r>
              <a:rPr lang="fi-FI" dirty="0"/>
              <a:t>Summatunnuksia</a:t>
            </a:r>
          </a:p>
          <a:p>
            <a:r>
              <a:rPr lang="fi-FI" dirty="0"/>
              <a:t>Yhteenvetoja</a:t>
            </a:r>
          </a:p>
          <a:p>
            <a:endParaRPr lang="fi-FI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3CCEA1E-359D-6706-2DBF-FAACEF205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36" y="3515139"/>
            <a:ext cx="2350982" cy="2894098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8632CCE-A60F-FBB1-FBF5-F10B92681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90" y="2811185"/>
            <a:ext cx="1575128" cy="211372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4231138-D105-B560-0657-DB833A349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91" y="546475"/>
            <a:ext cx="3123546" cy="58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7E76-A180-C3FE-9005-B61F9A0B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Metsään.fi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40C7E-81E4-D309-103A-116A658FD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4584699" cy="4038600"/>
          </a:xfrm>
        </p:spPr>
        <p:txBody>
          <a:bodyPr>
            <a:normAutofit/>
          </a:bodyPr>
          <a:lstStyle/>
          <a:p>
            <a:r>
              <a:rPr lang="fi-FI" dirty="0"/>
              <a:t>Toimenpide-ehdotukset</a:t>
            </a:r>
          </a:p>
          <a:p>
            <a:r>
              <a:rPr lang="fi-FI" dirty="0"/>
              <a:t>Ei juurikaan mahdollisuutta muokata tietoja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56E8638-934B-3640-E9AF-26DEC2842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36" y="1027698"/>
            <a:ext cx="3829878" cy="175498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7F2AB7E-4E78-933C-1A93-D3E5A642E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048" y="609600"/>
            <a:ext cx="1411672" cy="5731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7F37F-357E-DA7F-5AA8-ACC53EC66A1E}"/>
              </a:ext>
            </a:extLst>
          </p:cNvPr>
          <p:cNvSpPr txBox="1"/>
          <p:nvPr/>
        </p:nvSpPr>
        <p:spPr>
          <a:xfrm>
            <a:off x="888298" y="3783515"/>
            <a:ext cx="8052502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2890" indent="-182880" defTabSz="914400">
              <a:lnSpc>
                <a:spcPct val="90000"/>
              </a:lnSpc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fi-FI" sz="2200" dirty="0">
                <a:solidFill>
                  <a:schemeClr val="accent1"/>
                </a:solidFill>
              </a:rPr>
              <a:t>Kartta-aineistoja tarjolla runsaasti</a:t>
            </a:r>
          </a:p>
          <a:p>
            <a:pPr marL="720090" lvl="1" indent="-182880" defTabSz="914400">
              <a:lnSpc>
                <a:spcPct val="90000"/>
              </a:lnSpc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fi-FI" sz="2200" dirty="0">
                <a:solidFill>
                  <a:schemeClr val="accent1"/>
                </a:solidFill>
              </a:rPr>
              <a:t>Toimenpide-ehdotusten karttoja (esim. taimikonhoidot 4v aikana)</a:t>
            </a:r>
          </a:p>
          <a:p>
            <a:pPr marL="560070" lvl="1" indent="-182880" defTabSz="914400">
              <a:lnSpc>
                <a:spcPct val="90000"/>
              </a:lnSpc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fi-FI" sz="2200" dirty="0">
                <a:solidFill>
                  <a:schemeClr val="accent1"/>
                </a:solidFill>
              </a:rPr>
              <a:t>Latvusmalli</a:t>
            </a:r>
          </a:p>
          <a:p>
            <a:pPr marL="560070" lvl="1" indent="-182880" defTabSz="914400">
              <a:lnSpc>
                <a:spcPct val="90000"/>
              </a:lnSpc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fi-FI" sz="2200" dirty="0">
                <a:solidFill>
                  <a:schemeClr val="accent1"/>
                </a:solidFill>
              </a:rPr>
              <a:t>Luontokohteet</a:t>
            </a:r>
          </a:p>
          <a:p>
            <a:pPr marL="560070" lvl="1" indent="-182880" defTabSz="914400">
              <a:lnSpc>
                <a:spcPct val="90000"/>
              </a:lnSpc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fi-FI" sz="2200" dirty="0">
                <a:solidFill>
                  <a:schemeClr val="accent1"/>
                </a:solidFill>
              </a:rPr>
              <a:t>Kaavat</a:t>
            </a:r>
          </a:p>
          <a:p>
            <a:pPr marL="560070" lvl="1" indent="-182880" defTabSz="914400">
              <a:lnSpc>
                <a:spcPct val="90000"/>
              </a:lnSpc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fi-FI" sz="2200" dirty="0">
                <a:solidFill>
                  <a:schemeClr val="accent1"/>
                </a:solidFill>
              </a:rPr>
              <a:t>Jne. (kattava listaus löytyy -  Google: Metsänomistajapalvelun tuotekuvaus)</a:t>
            </a:r>
          </a:p>
        </p:txBody>
      </p:sp>
    </p:spTree>
    <p:extLst>
      <p:ext uri="{BB962C8B-B14F-4D97-AF65-F5344CB8AC3E}">
        <p14:creationId xmlns:p14="http://schemas.microsoft.com/office/powerpoint/2010/main" val="25548974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</TotalTime>
  <Words>740</Words>
  <Application>Microsoft Office PowerPoint</Application>
  <PresentationFormat>Laajakuva</PresentationFormat>
  <Paragraphs>173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5" baseType="lpstr">
      <vt:lpstr>Corbel</vt:lpstr>
      <vt:lpstr>Wingdings</vt:lpstr>
      <vt:lpstr>Basis</vt:lpstr>
      <vt:lpstr>Metsänomistajalle hyödylliset karttapalvelut</vt:lpstr>
      <vt:lpstr>Kuka Lari on?</vt:lpstr>
      <vt:lpstr>Karttapalvelut ja paikkatieto</vt:lpstr>
      <vt:lpstr>Tiedon tarjontaa Suomessa</vt:lpstr>
      <vt:lpstr>Paikkatiedon tarjontaa</vt:lpstr>
      <vt:lpstr>Metsäkeskuksen avoin metsävaratieto</vt:lpstr>
      <vt:lpstr>Karttapalveluita metsänomistajalle</vt:lpstr>
      <vt:lpstr>Metsään.fi</vt:lpstr>
      <vt:lpstr>Metsään.fi</vt:lpstr>
      <vt:lpstr>Metsävarojen tarkasteluun kaupallisia tarjoajia (ilmaisia ja maksullisia)</vt:lpstr>
      <vt:lpstr>Karttapaikka (MML)</vt:lpstr>
      <vt:lpstr>Paikkatietoikkuna</vt:lpstr>
      <vt:lpstr>Paikkatietoikkuna</vt:lpstr>
      <vt:lpstr>Hyödyllisiä kartta-aineistoja: Keilausvuosi ja suunnitelma (+ilmakuvat)</vt:lpstr>
      <vt:lpstr>Hyödyllisiä kartta-aineistoja: Kirjanpainajan riskialueet</vt:lpstr>
      <vt:lpstr>Hyödyllisiä kartta-aineistoja: Hirvieläinvahinkokorvaukset</vt:lpstr>
      <vt:lpstr>Hyödyllisiä kartta-aineistoja: Metsäkeskus</vt:lpstr>
      <vt:lpstr>Hyödyllisiä kartta-aineistoja:  Tampereen alueen kartat</vt:lpstr>
      <vt:lpstr>Myös työpöytäsovelluksia tarjolla</vt:lpstr>
      <vt:lpstr>Sovelluksia puhelimelle</vt:lpstr>
      <vt:lpstr>Lopuksi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Lari-Pekka Välitalo (TAMK)</dc:creator>
  <cp:lastModifiedBy>Mauri Inha</cp:lastModifiedBy>
  <cp:revision>14</cp:revision>
  <dcterms:created xsi:type="dcterms:W3CDTF">2024-11-28T06:45:49Z</dcterms:created>
  <dcterms:modified xsi:type="dcterms:W3CDTF">2024-12-06T20:48:59Z</dcterms:modified>
</cp:coreProperties>
</file>